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65" r:id="rId4"/>
    <p:sldId id="261" r:id="rId5"/>
    <p:sldId id="267" r:id="rId6"/>
    <p:sldId id="268" r:id="rId7"/>
    <p:sldId id="276" r:id="rId8"/>
    <p:sldId id="260"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1D714A"/>
    <a:srgbClr val="3D80B5"/>
    <a:srgbClr val="6F6E6E"/>
    <a:srgbClr val="916847"/>
    <a:srgbClr val="FFFFFF"/>
    <a:srgbClr val="27754E"/>
    <a:srgbClr val="E9A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74" autoAdjust="0"/>
  </p:normalViewPr>
  <p:slideViewPr>
    <p:cSldViewPr snapToGrid="0">
      <p:cViewPr varScale="1">
        <p:scale>
          <a:sx n="95" d="100"/>
          <a:sy n="95"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F48D-23DF-4589-AC21-50A8C1BC6C40}" type="datetimeFigureOut">
              <a:rPr lang="en-GB" smtClean="0"/>
              <a:t>29/09/2021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0FB2D-03D4-4587-9FC7-CC615FA7C19D}" type="slidenum">
              <a:rPr lang="en-GB" smtClean="0"/>
              <a:t>‹#›</a:t>
            </a:fld>
            <a:endParaRPr lang="en-GB"/>
          </a:p>
        </p:txBody>
      </p:sp>
    </p:spTree>
    <p:extLst>
      <p:ext uri="{BB962C8B-B14F-4D97-AF65-F5344CB8AC3E}">
        <p14:creationId xmlns:p14="http://schemas.microsoft.com/office/powerpoint/2010/main" val="20770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Video of Hope in the Future: Home, School, Parish (8 minutes 34 seconds) - https://www.youtube.com/watch?v=PEnKCICcVFw</a:t>
            </a:r>
          </a:p>
          <a:p>
            <a:endParaRPr lang="en-GB" dirty="0"/>
          </a:p>
          <a:p>
            <a:r>
              <a:rPr lang="en-GB" dirty="0"/>
              <a:t>This animated video gives an introduction to Hope in the Future, the 5 stages, Bishop John’s vision for Home School Parish partnership and practical ways young people can be Missionary Disciples</a:t>
            </a:r>
          </a:p>
        </p:txBody>
      </p:sp>
      <p:sp>
        <p:nvSpPr>
          <p:cNvPr id="4" name="Slide Number Placeholder 3"/>
          <p:cNvSpPr>
            <a:spLocks noGrp="1"/>
          </p:cNvSpPr>
          <p:nvPr>
            <p:ph type="sldNum" sz="quarter" idx="5"/>
          </p:nvPr>
        </p:nvSpPr>
        <p:spPr/>
        <p:txBody>
          <a:bodyPr/>
          <a:lstStyle/>
          <a:p>
            <a:fld id="{F510FB2D-03D4-4587-9FC7-CC615FA7C19D}" type="slidenum">
              <a:rPr lang="en-GB" smtClean="0"/>
              <a:t>2</a:t>
            </a:fld>
            <a:endParaRPr lang="en-GB"/>
          </a:p>
        </p:txBody>
      </p:sp>
    </p:spTree>
    <p:extLst>
      <p:ext uri="{BB962C8B-B14F-4D97-AF65-F5344CB8AC3E}">
        <p14:creationId xmlns:p14="http://schemas.microsoft.com/office/powerpoint/2010/main" val="3868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is available here - https://www.dioceseofsalford.org.uk/faith/hope/</a:t>
            </a:r>
          </a:p>
        </p:txBody>
      </p:sp>
      <p:sp>
        <p:nvSpPr>
          <p:cNvPr id="4" name="Slide Number Placeholder 3"/>
          <p:cNvSpPr>
            <a:spLocks noGrp="1"/>
          </p:cNvSpPr>
          <p:nvPr>
            <p:ph type="sldNum" sz="quarter" idx="5"/>
          </p:nvPr>
        </p:nvSpPr>
        <p:spPr/>
        <p:txBody>
          <a:bodyPr/>
          <a:lstStyle/>
          <a:p>
            <a:fld id="{F510FB2D-03D4-4587-9FC7-CC615FA7C19D}" type="slidenum">
              <a:rPr lang="en-GB" smtClean="0"/>
              <a:t>3</a:t>
            </a:fld>
            <a:endParaRPr lang="en-GB"/>
          </a:p>
        </p:txBody>
      </p:sp>
    </p:spTree>
    <p:extLst>
      <p:ext uri="{BB962C8B-B14F-4D97-AF65-F5344CB8AC3E}">
        <p14:creationId xmlns:p14="http://schemas.microsoft.com/office/powerpoint/2010/main" val="353661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reflection on the San Damiano Cross is available here - https://www.dioceseofsalford.org.uk/wp-content/uploads/6-Reflection-San-Damiano-Cross-reflection.pdf</a:t>
            </a:r>
          </a:p>
        </p:txBody>
      </p:sp>
      <p:sp>
        <p:nvSpPr>
          <p:cNvPr id="4" name="Slide Number Placeholder 3"/>
          <p:cNvSpPr>
            <a:spLocks noGrp="1"/>
          </p:cNvSpPr>
          <p:nvPr>
            <p:ph type="sldNum" sz="quarter" idx="5"/>
          </p:nvPr>
        </p:nvSpPr>
        <p:spPr/>
        <p:txBody>
          <a:bodyPr/>
          <a:lstStyle/>
          <a:p>
            <a:fld id="{F510FB2D-03D4-4587-9FC7-CC615FA7C19D}" type="slidenum">
              <a:rPr lang="en-GB" smtClean="0"/>
              <a:t>4</a:t>
            </a:fld>
            <a:endParaRPr lang="en-GB"/>
          </a:p>
        </p:txBody>
      </p:sp>
    </p:spTree>
    <p:extLst>
      <p:ext uri="{BB962C8B-B14F-4D97-AF65-F5344CB8AC3E}">
        <p14:creationId xmlns:p14="http://schemas.microsoft.com/office/powerpoint/2010/main" val="378819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on the 5 stages can be viewed here - https://www.dioceseofsalford.org.uk/faith/hope/the-five-stages/</a:t>
            </a:r>
          </a:p>
        </p:txBody>
      </p:sp>
      <p:sp>
        <p:nvSpPr>
          <p:cNvPr id="4" name="Slide Number Placeholder 3"/>
          <p:cNvSpPr>
            <a:spLocks noGrp="1"/>
          </p:cNvSpPr>
          <p:nvPr>
            <p:ph type="sldNum" sz="quarter" idx="5"/>
          </p:nvPr>
        </p:nvSpPr>
        <p:spPr/>
        <p:txBody>
          <a:bodyPr/>
          <a:lstStyle/>
          <a:p>
            <a:fld id="{F510FB2D-03D4-4587-9FC7-CC615FA7C19D}" type="slidenum">
              <a:rPr lang="en-GB" smtClean="0"/>
              <a:t>5</a:t>
            </a:fld>
            <a:endParaRPr lang="en-GB"/>
          </a:p>
        </p:txBody>
      </p:sp>
    </p:spTree>
    <p:extLst>
      <p:ext uri="{BB962C8B-B14F-4D97-AF65-F5344CB8AC3E}">
        <p14:creationId xmlns:p14="http://schemas.microsoft.com/office/powerpoint/2010/main" val="377529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4 suggestions are available here - https://www.dioceseofsalford.org.uk/wp-content/uploads/Development-Suggestions.pdf</a:t>
            </a:r>
          </a:p>
          <a:p>
            <a:r>
              <a:rPr lang="en-GB" dirty="0"/>
              <a:t>More resources will follow</a:t>
            </a:r>
          </a:p>
        </p:txBody>
      </p:sp>
      <p:sp>
        <p:nvSpPr>
          <p:cNvPr id="4" name="Slide Number Placeholder 3"/>
          <p:cNvSpPr>
            <a:spLocks noGrp="1"/>
          </p:cNvSpPr>
          <p:nvPr>
            <p:ph type="sldNum" sz="quarter" idx="5"/>
          </p:nvPr>
        </p:nvSpPr>
        <p:spPr/>
        <p:txBody>
          <a:bodyPr/>
          <a:lstStyle/>
          <a:p>
            <a:fld id="{F510FB2D-03D4-4587-9FC7-CC615FA7C19D}" type="slidenum">
              <a:rPr lang="en-GB" smtClean="0"/>
              <a:t>6</a:t>
            </a:fld>
            <a:endParaRPr lang="en-GB"/>
          </a:p>
        </p:txBody>
      </p:sp>
    </p:spTree>
    <p:extLst>
      <p:ext uri="{BB962C8B-B14F-4D97-AF65-F5344CB8AC3E}">
        <p14:creationId xmlns:p14="http://schemas.microsoft.com/office/powerpoint/2010/main" val="388697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version is available here - https://www.dioceseofsalford.org.uk/wp-content/uploads/The-Great-Story-of-Jesus.pdf</a:t>
            </a:r>
          </a:p>
        </p:txBody>
      </p:sp>
      <p:sp>
        <p:nvSpPr>
          <p:cNvPr id="4" name="Slide Number Placeholder 3"/>
          <p:cNvSpPr>
            <a:spLocks noGrp="1"/>
          </p:cNvSpPr>
          <p:nvPr>
            <p:ph type="sldNum" sz="quarter" idx="5"/>
          </p:nvPr>
        </p:nvSpPr>
        <p:spPr/>
        <p:txBody>
          <a:bodyPr/>
          <a:lstStyle/>
          <a:p>
            <a:fld id="{F510FB2D-03D4-4587-9FC7-CC615FA7C19D}" type="slidenum">
              <a:rPr lang="en-GB" smtClean="0"/>
              <a:t>7</a:t>
            </a:fld>
            <a:endParaRPr lang="en-GB"/>
          </a:p>
        </p:txBody>
      </p:sp>
    </p:spTree>
    <p:extLst>
      <p:ext uri="{BB962C8B-B14F-4D97-AF65-F5344CB8AC3E}">
        <p14:creationId xmlns:p14="http://schemas.microsoft.com/office/powerpoint/2010/main" val="172034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Prayer cards can be downloaded here - https://www.dioceseofsalford.org.uk/wp-content/uploads/Hope-in-the-Future-Prayer-Card-schools-v2.pdf</a:t>
            </a:r>
          </a:p>
          <a:p>
            <a:endParaRPr lang="en-GB" dirty="0"/>
          </a:p>
          <a:p>
            <a:r>
              <a:rPr lang="en-GB" dirty="0"/>
              <a:t>This could be a prayer to put up in your classroom and make part of your daily prayer</a:t>
            </a:r>
          </a:p>
        </p:txBody>
      </p:sp>
      <p:sp>
        <p:nvSpPr>
          <p:cNvPr id="4" name="Slide Number Placeholder 3"/>
          <p:cNvSpPr>
            <a:spLocks noGrp="1"/>
          </p:cNvSpPr>
          <p:nvPr>
            <p:ph type="sldNum" sz="quarter" idx="5"/>
          </p:nvPr>
        </p:nvSpPr>
        <p:spPr/>
        <p:txBody>
          <a:bodyPr/>
          <a:lstStyle/>
          <a:p>
            <a:fld id="{F510FB2D-03D4-4587-9FC7-CC615FA7C19D}" type="slidenum">
              <a:rPr lang="en-GB" smtClean="0"/>
              <a:t>8</a:t>
            </a:fld>
            <a:endParaRPr lang="en-GB"/>
          </a:p>
        </p:txBody>
      </p:sp>
    </p:spTree>
    <p:extLst>
      <p:ext uri="{BB962C8B-B14F-4D97-AF65-F5344CB8AC3E}">
        <p14:creationId xmlns:p14="http://schemas.microsoft.com/office/powerpoint/2010/main" val="84366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dirty="0">
                <a:solidFill>
                  <a:schemeClr val="tx1">
                    <a:lumMod val="65000"/>
                    <a:lumOff val="35000"/>
                  </a:schemeClr>
                </a:solidFill>
                <a:latin typeface="Trebuchet MS" panose="020B0603020202020204" pitchFamily="34" charset="0"/>
              </a:rPr>
              <a:t>For more information and resources visit:</a:t>
            </a:r>
          </a:p>
          <a:p>
            <a:pPr algn="l"/>
            <a:r>
              <a:rPr lang="en-GB" sz="1200" b="0" dirty="0">
                <a:solidFill>
                  <a:schemeClr val="tx1">
                    <a:lumMod val="65000"/>
                    <a:lumOff val="35000"/>
                  </a:schemeClr>
                </a:solidFill>
                <a:latin typeface="Trebuchet MS" panose="020B0603020202020204" pitchFamily="34" charset="0"/>
              </a:rPr>
              <a:t> www.dioceseofsalford.org.uk/faith/hope/home-school-parish/</a:t>
            </a:r>
            <a:endParaRPr lang="en-GB" b="0" dirty="0">
              <a:solidFill>
                <a:schemeClr val="tx1">
                  <a:lumMod val="65000"/>
                  <a:lumOff val="35000"/>
                </a:schemeClr>
              </a:solidFill>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F510FB2D-03D4-4587-9FC7-CC615FA7C19D}" type="slidenum">
              <a:rPr lang="en-GB" smtClean="0"/>
              <a:t>9</a:t>
            </a:fld>
            <a:endParaRPr lang="en-GB"/>
          </a:p>
        </p:txBody>
      </p:sp>
    </p:spTree>
    <p:extLst>
      <p:ext uri="{BB962C8B-B14F-4D97-AF65-F5344CB8AC3E}">
        <p14:creationId xmlns:p14="http://schemas.microsoft.com/office/powerpoint/2010/main" val="288508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48D6-3DA2-45E7-8B73-1EA8B3C1B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CBD230-C772-48CF-8861-9260F0A0A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69242F-5AD8-4D4C-AB8E-C1387CD6F9F7}"/>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1062DCAD-B114-45DE-A996-677EE749C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A2232F-2605-4D0F-B7AE-91732E319739}"/>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427800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5973-98F9-4707-8A66-E557EAB285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F89747-AEC0-445F-9923-F0DCCCC9F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030B6-6A66-475A-9CED-5CB18D65CDB6}"/>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C0EF468A-BCFA-4F12-951D-D2AA02528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7D55F-8627-4168-BF4A-D3B8B34E69F2}"/>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94700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7E06A-DDB9-404F-B203-519E241A1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FEC001-EB63-443E-AD08-8113FA581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FCDAA-6D49-41AE-B50F-43691719FCF4}"/>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1227B5AC-184E-4C8E-BF48-6AABE6758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5FFF2A-8BA4-455A-AB7B-CEC3FC8ABE25}"/>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24446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9466-3933-47FA-9822-F3714FB094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FDEC45-42D6-4A6D-8896-C1C89CE63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B83AC7-35F8-4213-BCB3-D6FE6FBD472D}"/>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D9186621-FC96-411D-B11B-D8BAAF12C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6AAF7-F42F-458D-80DF-6E2250A4350D}"/>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2389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2040-7919-4473-AB87-3F8BFCC9C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82D8D-48A1-444D-84BF-7EA77930C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D4A289-2E0B-4AAC-A675-6E9DE9D3576E}"/>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03B1BA44-EFF7-41CE-B8BC-2DA36F611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154A8A-1F76-4E04-A97D-97F7C51A2A2D}"/>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6775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8348-CB3F-47DC-B229-6E6DCBE76A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655A20-A373-4847-A27D-38F57DAF4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CD4FC5-D735-4E4F-BE91-48A22AABB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7EC2FD-781D-4127-ACD2-F89A14F2FD21}"/>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986BEC03-964C-43CF-AC19-A190E851BC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FFE596-259B-4874-83E1-148EE84D09D3}"/>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99089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4FA6-EB13-4E0B-9CC9-F43392574B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18825B-2543-4078-9ED2-168F77D46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CE9FC-2F11-4F1A-A220-8A31DEC40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E18F66-0199-40C7-912D-D1C77C3E3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B81E2-07A6-43E2-9B2B-A881B5EDCB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002502-110B-41F0-A8CE-BA368118A71A}"/>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8" name="Footer Placeholder 7">
            <a:extLst>
              <a:ext uri="{FF2B5EF4-FFF2-40B4-BE49-F238E27FC236}">
                <a16:creationId xmlns:a16="http://schemas.microsoft.com/office/drawing/2014/main" id="{ACAD1D3B-1628-409D-9584-A1FE37A0E7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2CB75A-1D72-49AF-ABAE-E89BAD87421A}"/>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299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C6C4-1823-4D4E-A144-4C3895E9A8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C567B6-B771-4AD3-AD02-9F804FDC2144}"/>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4" name="Footer Placeholder 3">
            <a:extLst>
              <a:ext uri="{FF2B5EF4-FFF2-40B4-BE49-F238E27FC236}">
                <a16:creationId xmlns:a16="http://schemas.microsoft.com/office/drawing/2014/main" id="{B7B4661D-494E-4347-88BD-9D889B85CF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2FF2E9-01F4-4B1D-9673-F3E6E0A7BD2B}"/>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16632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B0CF7-4AD1-4275-B0AF-ECDC86E3C56F}"/>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3" name="Footer Placeholder 2">
            <a:extLst>
              <a:ext uri="{FF2B5EF4-FFF2-40B4-BE49-F238E27FC236}">
                <a16:creationId xmlns:a16="http://schemas.microsoft.com/office/drawing/2014/main" id="{F7A1E317-5057-47A0-9AFB-D3F1EAFEC8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8F74D-7E1E-4F06-A3DE-4BEF3D8D3FDB}"/>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75477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4D46-94B5-4293-811A-34E7466F4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4DE25E-A11A-4AC9-B742-960736A15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71D857-2FE6-47E3-986F-944FAE1ED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EE742-21C1-4B53-8A52-587E31E84495}"/>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3E668C2D-A644-46B5-9AF3-57D543E4D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5517B9-4928-41C6-9B04-489E370C11F5}"/>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12458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01DD-3F65-4204-B185-C4A5D30D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DCC24-3488-4639-9C23-AA0DF3D04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E14472-2F32-4126-9EC2-79EB30E78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5D91-52C5-4B60-8FC5-00D5C1121281}"/>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98F96C38-6073-4026-B112-B22339077E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6CCCA4-C58E-4CC3-A289-8DF62D82549F}"/>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8118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43664-5E20-4B0D-B360-899876D5F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05A5D1-364B-4742-A3D9-860D1315A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7EF042-FD6B-41E5-8B1E-91A86D9A4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8DC07839-7FE2-4A08-AF59-1A9476B41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8E8E99-4096-4235-8D87-A0B93AB36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B28A9-0DBC-48B7-A0F1-B14453AC4526}" type="slidenum">
              <a:rPr lang="en-GB" smtClean="0"/>
              <a:t>‹#›</a:t>
            </a:fld>
            <a:endParaRPr lang="en-GB"/>
          </a:p>
        </p:txBody>
      </p:sp>
    </p:spTree>
    <p:extLst>
      <p:ext uri="{BB962C8B-B14F-4D97-AF65-F5344CB8AC3E}">
        <p14:creationId xmlns:p14="http://schemas.microsoft.com/office/powerpoint/2010/main" val="210257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PEnKCICcVFw?feature=oembed"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in a room&#10;&#10;Description automatically generated with medium confidence">
            <a:extLst>
              <a:ext uri="{FF2B5EF4-FFF2-40B4-BE49-F238E27FC236}">
                <a16:creationId xmlns:a16="http://schemas.microsoft.com/office/drawing/2014/main" id="{2F987D42-86E5-451E-B60C-155B05A401AC}"/>
              </a:ext>
            </a:extLst>
          </p:cNvPr>
          <p:cNvPicPr>
            <a:picLocks noChangeAspect="1"/>
          </p:cNvPicPr>
          <p:nvPr/>
        </p:nvPicPr>
        <p:blipFill rotWithShape="1">
          <a:blip r:embed="rId2">
            <a:extLst>
              <a:ext uri="{28A0092B-C50C-407E-A947-70E740481C1C}">
                <a14:useLocalDpi xmlns:a14="http://schemas.microsoft.com/office/drawing/2010/main" val="0"/>
              </a:ext>
            </a:extLst>
          </a:blip>
          <a:srcRect l="34611" t="-1" r="29238" b="-1"/>
          <a:stretch/>
        </p:blipFill>
        <p:spPr>
          <a:xfrm>
            <a:off x="21" y="10"/>
            <a:ext cx="648146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38" name="Picture 37" descr="A picture containing text&#10;&#10;Description automatically generated">
            <a:extLst>
              <a:ext uri="{FF2B5EF4-FFF2-40B4-BE49-F238E27FC236}">
                <a16:creationId xmlns:a16="http://schemas.microsoft.com/office/drawing/2014/main" id="{97F619F5-6F3A-4A1A-821F-2E63113D3899}"/>
              </a:ext>
            </a:extLst>
          </p:cNvPr>
          <p:cNvPicPr>
            <a:picLocks noChangeAspect="1"/>
          </p:cNvPicPr>
          <p:nvPr/>
        </p:nvPicPr>
        <p:blipFill rotWithShape="1">
          <a:blip r:embed="rId3">
            <a:extLst>
              <a:ext uri="{28A0092B-C50C-407E-A947-70E740481C1C}">
                <a14:useLocalDpi xmlns:a14="http://schemas.microsoft.com/office/drawing/2010/main" val="0"/>
              </a:ext>
            </a:extLst>
          </a:blip>
          <a:srcRect l="17853" r="15181"/>
          <a:stretch/>
        </p:blipFill>
        <p:spPr>
          <a:xfrm>
            <a:off x="7394407" y="350258"/>
            <a:ext cx="3604499" cy="4507527"/>
          </a:xfrm>
          <a:prstGeom prst="rect">
            <a:avLst/>
          </a:prstGeom>
        </p:spPr>
      </p:pic>
      <p:sp>
        <p:nvSpPr>
          <p:cNvPr id="8" name="TextBox 7">
            <a:extLst>
              <a:ext uri="{FF2B5EF4-FFF2-40B4-BE49-F238E27FC236}">
                <a16:creationId xmlns:a16="http://schemas.microsoft.com/office/drawing/2014/main" id="{3B02345D-8718-497B-AE22-76B0351FFB2B}"/>
              </a:ext>
            </a:extLst>
          </p:cNvPr>
          <p:cNvSpPr txBox="1"/>
          <p:nvPr/>
        </p:nvSpPr>
        <p:spPr>
          <a:xfrm>
            <a:off x="6450979" y="5125761"/>
            <a:ext cx="5338482" cy="1200329"/>
          </a:xfrm>
          <a:prstGeom prst="rect">
            <a:avLst/>
          </a:prstGeom>
          <a:noFill/>
        </p:spPr>
        <p:txBody>
          <a:bodyPr wrap="square" rtlCol="0">
            <a:spAutoFit/>
          </a:bodyPr>
          <a:lstStyle/>
          <a:p>
            <a:pPr algn="ctr"/>
            <a:r>
              <a:rPr lang="en-GB" sz="3600" b="1" dirty="0">
                <a:solidFill>
                  <a:schemeClr val="tx1">
                    <a:lumMod val="65000"/>
                    <a:lumOff val="35000"/>
                  </a:schemeClr>
                </a:solidFill>
                <a:latin typeface="Trebuchet MS" panose="020B0603020202020204" pitchFamily="34" charset="0"/>
              </a:rPr>
              <a:t>Introduction to</a:t>
            </a:r>
            <a:br>
              <a:rPr lang="en-GB" sz="3600" b="1" dirty="0">
                <a:solidFill>
                  <a:schemeClr val="tx1">
                    <a:lumMod val="65000"/>
                    <a:lumOff val="35000"/>
                  </a:schemeClr>
                </a:solidFill>
                <a:latin typeface="Trebuchet MS" panose="020B0603020202020204" pitchFamily="34" charset="0"/>
              </a:rPr>
            </a:br>
            <a:r>
              <a:rPr lang="en-GB" sz="3600" b="1" dirty="0">
                <a:solidFill>
                  <a:schemeClr val="tx1">
                    <a:lumMod val="65000"/>
                    <a:lumOff val="35000"/>
                  </a:schemeClr>
                </a:solidFill>
                <a:latin typeface="Trebuchet MS" panose="020B0603020202020204" pitchFamily="34" charset="0"/>
              </a:rPr>
              <a:t> Hope in the Future  </a:t>
            </a:r>
            <a:endParaRPr lang="en-GB" sz="3200" b="1"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239090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4">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pic>
        <p:nvPicPr>
          <p:cNvPr id="2" name="Online Media 1" title="Hope in the Future  Home, School, Parish">
            <a:hlinkClick r:id="" action="ppaction://media"/>
            <a:extLst>
              <a:ext uri="{FF2B5EF4-FFF2-40B4-BE49-F238E27FC236}">
                <a16:creationId xmlns:a16="http://schemas.microsoft.com/office/drawing/2014/main" id="{189959EA-2B5B-4859-B155-51667CF09085}"/>
              </a:ext>
            </a:extLst>
          </p:cNvPr>
          <p:cNvPicPr>
            <a:picLocks noRot="1" noChangeAspect="1"/>
          </p:cNvPicPr>
          <p:nvPr>
            <a:videoFile r:link="rId1"/>
          </p:nvPr>
        </p:nvPicPr>
        <p:blipFill>
          <a:blip r:embed="rId6"/>
          <a:stretch>
            <a:fillRect/>
          </a:stretch>
        </p:blipFill>
        <p:spPr>
          <a:xfrm>
            <a:off x="1309647" y="275916"/>
            <a:ext cx="9572705" cy="5408578"/>
          </a:xfrm>
          <a:prstGeom prst="rect">
            <a:avLst/>
          </a:prstGeom>
        </p:spPr>
      </p:pic>
    </p:spTree>
    <p:extLst>
      <p:ext uri="{BB962C8B-B14F-4D97-AF65-F5344CB8AC3E}">
        <p14:creationId xmlns:p14="http://schemas.microsoft.com/office/powerpoint/2010/main" val="61314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705853" y="347702"/>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What is </a:t>
            </a:r>
            <a:r>
              <a:rPr kumimoji="0" lang="en-GB" sz="4000" b="1" i="1" u="none" strike="noStrike" kern="1200" cap="none" spc="0" normalizeH="0" baseline="0" noProof="0" dirty="0">
                <a:ln>
                  <a:noFill/>
                </a:ln>
                <a:solidFill>
                  <a:srgbClr val="A50021"/>
                </a:solidFill>
                <a:effectLst/>
                <a:uLnTx/>
                <a:uFillTx/>
                <a:latin typeface="Trebuchet MS" panose="020B0603020202020204" pitchFamily="34" charset="0"/>
              </a:rPr>
              <a:t>Hope in the Future</a:t>
            </a: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705853" y="1713331"/>
            <a:ext cx="7138737" cy="38991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1"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Hope in the Future </a:t>
            </a:r>
            <a:r>
              <a:rPr kumimoji="0" lang="en-GB" sz="200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is an invitation to each of us, from Pope Francis and Bishop John, to be Missionary Disciples of Jesus by sharing our Faith in word and 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i="1"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On 4</a:t>
            </a:r>
            <a:r>
              <a:rPr kumimoji="0" lang="en-GB" sz="2000" u="none" strike="noStrike" kern="1200" cap="none" spc="0" normalizeH="0" baseline="30000" noProof="0" dirty="0">
                <a:ln>
                  <a:noFill/>
                </a:ln>
                <a:solidFill>
                  <a:srgbClr val="4C4D4C"/>
                </a:solidFill>
                <a:effectLst/>
                <a:uLnTx/>
                <a:uFillTx/>
                <a:latin typeface="Trebuchet MS" panose="020B0703020202090204" pitchFamily="34" charset="0"/>
                <a:ea typeface="+mn-ea"/>
                <a:cs typeface="+mn-cs"/>
              </a:rPr>
              <a:t>th</a:t>
            </a:r>
            <a:r>
              <a:rPr kumimoji="0" lang="en-GB" sz="200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October 2017 (the feast of St Francis of Assisi), Bishop John launched the programme in our Diocese of Salford. On 3</a:t>
            </a:r>
            <a:r>
              <a:rPr kumimoji="0" lang="en-GB" sz="2000" u="none" strike="noStrike" kern="1200" cap="none" spc="0" normalizeH="0" baseline="30000" noProof="0" dirty="0">
                <a:ln>
                  <a:noFill/>
                </a:ln>
                <a:solidFill>
                  <a:srgbClr val="4C4D4C"/>
                </a:solidFill>
                <a:effectLst/>
                <a:uLnTx/>
                <a:uFillTx/>
                <a:latin typeface="Trebuchet MS" panose="020B0703020202090204" pitchFamily="34" charset="0"/>
                <a:ea typeface="+mn-ea"/>
                <a:cs typeface="+mn-cs"/>
              </a:rPr>
              <a:t>rd</a:t>
            </a:r>
            <a:r>
              <a:rPr kumimoji="0" lang="en-GB" sz="200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October 2021, we launched Stage 4 of our journey focussing on ‘Proclaiming the Good News’.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Bishop John is asking our Homes, Schools and Parishes to work closely together as we grow in Faith together and share our Faith with those around us by what we say and do.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9" name="Picture 8" descr="A large crowd of people in a church&#10;&#10;Description automatically generated with medium confidence">
            <a:extLst>
              <a:ext uri="{FF2B5EF4-FFF2-40B4-BE49-F238E27FC236}">
                <a16:creationId xmlns:a16="http://schemas.microsoft.com/office/drawing/2014/main" id="{45300E3A-3490-4B9C-A0DD-C560699F7276}"/>
              </a:ext>
            </a:extLst>
          </p:cNvPr>
          <p:cNvPicPr>
            <a:picLocks noChangeAspect="1"/>
          </p:cNvPicPr>
          <p:nvPr/>
        </p:nvPicPr>
        <p:blipFill rotWithShape="1">
          <a:blip r:embed="rId5"/>
          <a:srcRect l="10029" r="21912"/>
          <a:stretch/>
        </p:blipFill>
        <p:spPr>
          <a:xfrm>
            <a:off x="7959260" y="1931318"/>
            <a:ext cx="3927940" cy="3411739"/>
          </a:xfrm>
          <a:prstGeom prst="rect">
            <a:avLst/>
          </a:prstGeom>
          <a:ln>
            <a:noFill/>
          </a:ln>
          <a:effectLst>
            <a:softEdge rad="112500"/>
          </a:effectLst>
        </p:spPr>
      </p:pic>
    </p:spTree>
    <p:extLst>
      <p:ext uri="{BB962C8B-B14F-4D97-AF65-F5344CB8AC3E}">
        <p14:creationId xmlns:p14="http://schemas.microsoft.com/office/powerpoint/2010/main" val="240190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Rebuild My Church!</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5273" y="1750328"/>
            <a:ext cx="7359316" cy="48317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In the year 1205, at the age of 23 Giovanni “Francesco” Bernardino (who would later become St Francis of Assisi) was keeling before a cross in a small tumbled-down church is San Damiano.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Whilst praying, he heard the words of Jesus from the cross say ‘Francis, rebuild my Church’. At first he thought Jesus meant the building, but after reflection realised He wanted him to build up the Faith of His people.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This is why each parish and school has a blessed San Damiano Cross. Jesus gives us the same commission to us to Rebuild His Church! Will you respond?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11" name="Picture 10" descr="A person praying in front of a cross&#10;&#10;Description automatically generated with low confidence">
            <a:extLst>
              <a:ext uri="{FF2B5EF4-FFF2-40B4-BE49-F238E27FC236}">
                <a16:creationId xmlns:a16="http://schemas.microsoft.com/office/drawing/2014/main" id="{A4140579-22E4-4950-AAD2-BAA77636F3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094" y="877018"/>
            <a:ext cx="3307601" cy="4742223"/>
          </a:xfrm>
          <a:prstGeom prst="rect">
            <a:avLst/>
          </a:prstGeom>
          <a:ln>
            <a:noFill/>
          </a:ln>
          <a:effectLst>
            <a:softEdge rad="112500"/>
          </a:effectLst>
        </p:spPr>
      </p:pic>
    </p:spTree>
    <p:extLst>
      <p:ext uri="{BB962C8B-B14F-4D97-AF65-F5344CB8AC3E}">
        <p14:creationId xmlns:p14="http://schemas.microsoft.com/office/powerpoint/2010/main" val="271804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The Journey so far…</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5273" y="1750328"/>
            <a:ext cx="6287422" cy="510767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Over the past three years, we have celebrated all the good happening in our parishes, schools and families.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have celebrated our God-given gifts and talents.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We have tried to make our celebrations of Mass the best they can be.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Next, we will learn what it means to be Missionary Disciples of Jesus by Proclaiming His Good News to those around 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400"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In the final stage, we will share our hope with those around us by our care for others and our environment. </a:t>
            </a:r>
            <a:endPar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9" name="Content Placeholder 3">
            <a:extLst>
              <a:ext uri="{FF2B5EF4-FFF2-40B4-BE49-F238E27FC236}">
                <a16:creationId xmlns:a16="http://schemas.microsoft.com/office/drawing/2014/main" id="{4C260FF3-F93C-4DAC-9474-617A3A61595C}"/>
              </a:ext>
            </a:extLst>
          </p:cNvPr>
          <p:cNvPicPr>
            <a:picLocks noChangeAspect="1"/>
          </p:cNvPicPr>
          <p:nvPr/>
        </p:nvPicPr>
        <p:blipFill rotWithShape="1">
          <a:blip r:embed="rId5">
            <a:extLst>
              <a:ext uri="{28A0092B-C50C-407E-A947-70E740481C1C}">
                <a14:useLocalDpi xmlns:a14="http://schemas.microsoft.com/office/drawing/2010/main" val="0"/>
              </a:ext>
            </a:extLst>
          </a:blip>
          <a:srcRect l="52951"/>
          <a:stretch/>
        </p:blipFill>
        <p:spPr>
          <a:xfrm>
            <a:off x="7528824" y="608917"/>
            <a:ext cx="4482768" cy="4995130"/>
          </a:xfrm>
          <a:prstGeom prst="rect">
            <a:avLst/>
          </a:prstGeom>
        </p:spPr>
      </p:pic>
    </p:spTree>
    <p:extLst>
      <p:ext uri="{BB962C8B-B14F-4D97-AF65-F5344CB8AC3E}">
        <p14:creationId xmlns:p14="http://schemas.microsoft.com/office/powerpoint/2010/main" val="95686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More about Stage 4</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5273" y="1750328"/>
            <a:ext cx="6287422" cy="51076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will learn about ‘The Great Story of Jesus’ and what is means for each one of us personally.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will explore how we can share the joy Faith brings to our lives with our family and friends.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will develop our Homes, Schools and Parishes so they can be places of prayer, learning, sharing and service.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b="1"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4" name="Picture 3" descr="A close up of a logo&#10;&#10;Description automatically generated with low confidence">
            <a:extLst>
              <a:ext uri="{FF2B5EF4-FFF2-40B4-BE49-F238E27FC236}">
                <a16:creationId xmlns:a16="http://schemas.microsoft.com/office/drawing/2014/main" id="{9670B50A-20F8-4988-BE23-3C1584FD2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969" y="1051359"/>
            <a:ext cx="3692545" cy="4303695"/>
          </a:xfrm>
          <a:prstGeom prst="rect">
            <a:avLst/>
          </a:prstGeom>
        </p:spPr>
      </p:pic>
    </p:spTree>
    <p:extLst>
      <p:ext uri="{BB962C8B-B14F-4D97-AF65-F5344CB8AC3E}">
        <p14:creationId xmlns:p14="http://schemas.microsoft.com/office/powerpoint/2010/main" val="410947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The Great Story of Jesus</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690688"/>
            <a:ext cx="10650874" cy="7279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Here is a summary of our Faith in graphic form to help you take it to heart and share it with others.</a:t>
            </a:r>
          </a:p>
        </p:txBody>
      </p:sp>
      <p:pic>
        <p:nvPicPr>
          <p:cNvPr id="5" name="Picture 4" descr="Logo&#10;&#10;Description automatically generated">
            <a:extLst>
              <a:ext uri="{FF2B5EF4-FFF2-40B4-BE49-F238E27FC236}">
                <a16:creationId xmlns:a16="http://schemas.microsoft.com/office/drawing/2014/main" id="{9C2DE26F-D93F-4EFD-AF48-9F036DFA5F2F}"/>
              </a:ext>
            </a:extLst>
          </p:cNvPr>
          <p:cNvPicPr>
            <a:picLocks noChangeAspect="1"/>
          </p:cNvPicPr>
          <p:nvPr/>
        </p:nvPicPr>
        <p:blipFill rotWithShape="1">
          <a:blip r:embed="rId5">
            <a:extLst>
              <a:ext uri="{28A0092B-C50C-407E-A947-70E740481C1C}">
                <a14:useLocalDpi xmlns:a14="http://schemas.microsoft.com/office/drawing/2010/main" val="0"/>
              </a:ext>
            </a:extLst>
          </a:blip>
          <a:srcRect r="76849"/>
          <a:stretch/>
        </p:blipFill>
        <p:spPr>
          <a:xfrm>
            <a:off x="1557167" y="2543358"/>
            <a:ext cx="738765" cy="653674"/>
          </a:xfrm>
          <a:prstGeom prst="rect">
            <a:avLst/>
          </a:prstGeom>
        </p:spPr>
      </p:pic>
      <p:sp>
        <p:nvSpPr>
          <p:cNvPr id="10" name="Content Placeholder 2">
            <a:extLst>
              <a:ext uri="{FF2B5EF4-FFF2-40B4-BE49-F238E27FC236}">
                <a16:creationId xmlns:a16="http://schemas.microsoft.com/office/drawing/2014/main" id="{3AEA8B6E-C7D9-4AEB-B755-0D21E513AFC1}"/>
              </a:ext>
            </a:extLst>
          </p:cNvPr>
          <p:cNvSpPr txBox="1">
            <a:spLocks/>
          </p:cNvSpPr>
          <p:nvPr/>
        </p:nvSpPr>
        <p:spPr>
          <a:xfrm>
            <a:off x="2330116" y="2354442"/>
            <a:ext cx="8305800" cy="35415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rgbClr val="A50021"/>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A50021"/>
                </a:solidFill>
                <a:effectLst/>
                <a:uLnTx/>
                <a:uFillTx/>
                <a:latin typeface="Trebuchet MS" panose="020B0703020202090204" pitchFamily="34" charset="0"/>
                <a:ea typeface="+mn-ea"/>
                <a:cs typeface="+mn-cs"/>
              </a:rPr>
              <a:t>Heart</a:t>
            </a: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a:t>
            </a:r>
            <a:br>
              <a:rPr lang="en-GB" b="1" dirty="0">
                <a:solidFill>
                  <a:srgbClr val="4C4D4C"/>
                </a:solidFill>
              </a:rPr>
            </a:b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God created me and loves 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A50021"/>
                </a:solidFill>
                <a:effectLst/>
                <a:uLnTx/>
                <a:uFillTx/>
                <a:latin typeface="Trebuchet MS" panose="020B0703020202090204" pitchFamily="34" charset="0"/>
                <a:ea typeface="+mn-ea"/>
                <a:cs typeface="+mn-cs"/>
              </a:rPr>
              <a:t>Division</a:t>
            </a:r>
            <a:br>
              <a:rPr lang="en-GB" b="1" dirty="0">
                <a:solidFill>
                  <a:srgbClr val="4C4D4C"/>
                </a:solidFill>
              </a:rPr>
            </a:b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Sin has separated me from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A50021"/>
                </a:solidFill>
                <a:effectLst/>
                <a:uLnTx/>
                <a:uFillTx/>
                <a:latin typeface="Trebuchet MS" panose="020B0703020202090204" pitchFamily="34" charset="0"/>
                <a:ea typeface="+mn-ea"/>
                <a:cs typeface="+mn-cs"/>
              </a:rPr>
              <a:t>Cross</a:t>
            </a:r>
            <a:br>
              <a:rPr lang="en-GB" b="1" dirty="0">
                <a:solidFill>
                  <a:srgbClr val="4C4D4C"/>
                </a:solidFill>
              </a:rPr>
            </a:b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Jesus has reconciled us with God by his death and resurrection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3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A50021"/>
                </a:solidFill>
                <a:effectLst/>
                <a:uLnTx/>
                <a:uFillTx/>
                <a:latin typeface="Trebuchet MS" panose="020B0703020202090204" pitchFamily="34" charset="0"/>
                <a:ea typeface="+mn-ea"/>
                <a:cs typeface="+mn-cs"/>
              </a:rPr>
              <a:t>Question mark</a:t>
            </a:r>
            <a:br>
              <a:rPr kumimoji="0" lang="en-GB" sz="2000" b="1" i="0" u="none" strike="noStrike" kern="1200" cap="none" spc="0" normalizeH="0" baseline="0" noProof="0" dirty="0">
                <a:ln>
                  <a:noFill/>
                </a:ln>
                <a:solidFill>
                  <a:srgbClr val="A50021"/>
                </a:solidFill>
                <a:effectLst/>
                <a:uLnTx/>
                <a:uFillTx/>
                <a:latin typeface="Trebuchet MS" panose="020B0703020202090204" pitchFamily="34" charset="0"/>
                <a:ea typeface="+mn-ea"/>
                <a:cs typeface="+mn-cs"/>
              </a:rPr>
            </a:b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What am I going to do about it? Am I willing to be in relationship with him?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11" name="Picture 10" descr="Logo&#10;&#10;Description automatically generated">
            <a:extLst>
              <a:ext uri="{FF2B5EF4-FFF2-40B4-BE49-F238E27FC236}">
                <a16:creationId xmlns:a16="http://schemas.microsoft.com/office/drawing/2014/main" id="{896E81F1-8504-44B3-B0B8-360327A2C4A7}"/>
              </a:ext>
            </a:extLst>
          </p:cNvPr>
          <p:cNvPicPr>
            <a:picLocks noChangeAspect="1"/>
          </p:cNvPicPr>
          <p:nvPr/>
        </p:nvPicPr>
        <p:blipFill rotWithShape="1">
          <a:blip r:embed="rId5">
            <a:extLst>
              <a:ext uri="{28A0092B-C50C-407E-A947-70E740481C1C}">
                <a14:useLocalDpi xmlns:a14="http://schemas.microsoft.com/office/drawing/2010/main" val="0"/>
              </a:ext>
            </a:extLst>
          </a:blip>
          <a:srcRect l="25744" t="-6395" r="51105" b="-1476"/>
          <a:stretch/>
        </p:blipFill>
        <p:spPr>
          <a:xfrm>
            <a:off x="1520037" y="3373851"/>
            <a:ext cx="738765" cy="705126"/>
          </a:xfrm>
          <a:prstGeom prst="rect">
            <a:avLst/>
          </a:prstGeom>
        </p:spPr>
      </p:pic>
      <p:pic>
        <p:nvPicPr>
          <p:cNvPr id="12" name="Picture 11" descr="Logo&#10;&#10;Description automatically generated">
            <a:extLst>
              <a:ext uri="{FF2B5EF4-FFF2-40B4-BE49-F238E27FC236}">
                <a16:creationId xmlns:a16="http://schemas.microsoft.com/office/drawing/2014/main" id="{28791F04-BA0A-4582-9222-E4A5C794C60C}"/>
              </a:ext>
            </a:extLst>
          </p:cNvPr>
          <p:cNvPicPr>
            <a:picLocks noChangeAspect="1"/>
          </p:cNvPicPr>
          <p:nvPr/>
        </p:nvPicPr>
        <p:blipFill rotWithShape="1">
          <a:blip r:embed="rId5">
            <a:extLst>
              <a:ext uri="{28A0092B-C50C-407E-A947-70E740481C1C}">
                <a14:useLocalDpi xmlns:a14="http://schemas.microsoft.com/office/drawing/2010/main" val="0"/>
              </a:ext>
            </a:extLst>
          </a:blip>
          <a:srcRect l="50908" t="-4986" r="25941" b="-2887"/>
          <a:stretch/>
        </p:blipFill>
        <p:spPr>
          <a:xfrm>
            <a:off x="1483525" y="4241323"/>
            <a:ext cx="738765" cy="705126"/>
          </a:xfrm>
          <a:prstGeom prst="rect">
            <a:avLst/>
          </a:prstGeom>
        </p:spPr>
      </p:pic>
      <p:pic>
        <p:nvPicPr>
          <p:cNvPr id="13" name="Picture 12" descr="Logo&#10;&#10;Description automatically generated">
            <a:extLst>
              <a:ext uri="{FF2B5EF4-FFF2-40B4-BE49-F238E27FC236}">
                <a16:creationId xmlns:a16="http://schemas.microsoft.com/office/drawing/2014/main" id="{A31C144B-AB69-477D-84E2-46ADD59247BB}"/>
              </a:ext>
            </a:extLst>
          </p:cNvPr>
          <p:cNvPicPr>
            <a:picLocks noChangeAspect="1"/>
          </p:cNvPicPr>
          <p:nvPr/>
        </p:nvPicPr>
        <p:blipFill rotWithShape="1">
          <a:blip r:embed="rId5">
            <a:extLst>
              <a:ext uri="{28A0092B-C50C-407E-A947-70E740481C1C}">
                <a14:useLocalDpi xmlns:a14="http://schemas.microsoft.com/office/drawing/2010/main" val="0"/>
              </a:ext>
            </a:extLst>
          </a:blip>
          <a:srcRect l="79029" t="-3919" r="-2180" b="-3954"/>
          <a:stretch/>
        </p:blipFill>
        <p:spPr>
          <a:xfrm>
            <a:off x="1536928" y="5083391"/>
            <a:ext cx="738765" cy="705126"/>
          </a:xfrm>
          <a:prstGeom prst="rect">
            <a:avLst/>
          </a:prstGeom>
        </p:spPr>
      </p:pic>
    </p:spTree>
    <p:extLst>
      <p:ext uri="{BB962C8B-B14F-4D97-AF65-F5344CB8AC3E}">
        <p14:creationId xmlns:p14="http://schemas.microsoft.com/office/powerpoint/2010/main" val="301835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Hope in the Future Prayer</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590641"/>
            <a:ext cx="7159906" cy="3595461"/>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God our loving Father,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thank you for blessing our parish and school communities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with all that we need to respond to our vocation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to be missionary disciples.</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ask you to pour out afresh the gifts of your Spirit</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upon each one of us,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that we may be inspired to serve you in new and creative ways, bringing your light to the world.</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ask your blessing upon us as we journey together in hope through Christ Our Lord,</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Amen.</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8000" b="1" noProof="0" dirty="0">
                <a:solidFill>
                  <a:srgbClr val="4C4D4C"/>
                </a:solidFill>
              </a:rPr>
              <a:t>St Francis of Assisi…Pray for us</a:t>
            </a:r>
            <a:endParaRPr kumimoji="0" lang="en-GB" sz="8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4" name="Picture 3" descr="A picture containing timeline&#10;&#10;Description automatically generated">
            <a:extLst>
              <a:ext uri="{FF2B5EF4-FFF2-40B4-BE49-F238E27FC236}">
                <a16:creationId xmlns:a16="http://schemas.microsoft.com/office/drawing/2014/main" id="{1197A44A-D853-4894-980C-F4E0F9228D74}"/>
              </a:ext>
            </a:extLst>
          </p:cNvPr>
          <p:cNvPicPr>
            <a:picLocks noChangeAspect="1"/>
          </p:cNvPicPr>
          <p:nvPr/>
        </p:nvPicPr>
        <p:blipFill>
          <a:blip r:embed="rId5"/>
          <a:stretch>
            <a:fillRect/>
          </a:stretch>
        </p:blipFill>
        <p:spPr>
          <a:xfrm>
            <a:off x="8159921" y="1162105"/>
            <a:ext cx="3109153" cy="4129087"/>
          </a:xfrm>
          <a:prstGeom prst="rect">
            <a:avLst/>
          </a:prstGeom>
          <a:ln>
            <a:solidFill>
              <a:schemeClr val="tx1"/>
            </a:solidFill>
          </a:ln>
        </p:spPr>
      </p:pic>
    </p:spTree>
    <p:extLst>
      <p:ext uri="{BB962C8B-B14F-4D97-AF65-F5344CB8AC3E}">
        <p14:creationId xmlns:p14="http://schemas.microsoft.com/office/powerpoint/2010/main" val="121601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person, indoor, child&#10;&#10;Description automatically generated">
            <a:extLst>
              <a:ext uri="{FF2B5EF4-FFF2-40B4-BE49-F238E27FC236}">
                <a16:creationId xmlns:a16="http://schemas.microsoft.com/office/drawing/2014/main" id="{1F66EFFD-249A-43CF-8101-A676405AE745}"/>
              </a:ext>
            </a:extLst>
          </p:cNvPr>
          <p:cNvPicPr>
            <a:picLocks noChangeAspect="1"/>
          </p:cNvPicPr>
          <p:nvPr/>
        </p:nvPicPr>
        <p:blipFill rotWithShape="1">
          <a:blip r:embed="rId3"/>
          <a:srcRect l="24248" t="1" r="3999" b="1"/>
          <a:stretch/>
        </p:blipFill>
        <p:spPr>
          <a:xfrm>
            <a:off x="0" y="10"/>
            <a:ext cx="6930775"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9" name="Picture 8" descr="A picture containing text&#10;&#10;Description automatically generated">
            <a:extLst>
              <a:ext uri="{FF2B5EF4-FFF2-40B4-BE49-F238E27FC236}">
                <a16:creationId xmlns:a16="http://schemas.microsoft.com/office/drawing/2014/main" id="{F32BFA40-0A5D-4572-881E-0961385D1BC5}"/>
              </a:ext>
            </a:extLst>
          </p:cNvPr>
          <p:cNvPicPr>
            <a:picLocks noChangeAspect="1"/>
          </p:cNvPicPr>
          <p:nvPr/>
        </p:nvPicPr>
        <p:blipFill rotWithShape="1">
          <a:blip r:embed="rId4">
            <a:extLst>
              <a:ext uri="{28A0092B-C50C-407E-A947-70E740481C1C}">
                <a14:useLocalDpi xmlns:a14="http://schemas.microsoft.com/office/drawing/2010/main" val="0"/>
              </a:ext>
            </a:extLst>
          </a:blip>
          <a:srcRect l="17853" r="15181"/>
          <a:stretch/>
        </p:blipFill>
        <p:spPr>
          <a:xfrm>
            <a:off x="7727053" y="417373"/>
            <a:ext cx="3604499" cy="4507527"/>
          </a:xfrm>
          <a:prstGeom prst="rect">
            <a:avLst/>
          </a:prstGeom>
        </p:spPr>
      </p:pic>
      <p:sp>
        <p:nvSpPr>
          <p:cNvPr id="11" name="TextBox 10">
            <a:extLst>
              <a:ext uri="{FF2B5EF4-FFF2-40B4-BE49-F238E27FC236}">
                <a16:creationId xmlns:a16="http://schemas.microsoft.com/office/drawing/2014/main" id="{998922F0-F9EE-47EF-BA81-38CE5E9909D3}"/>
              </a:ext>
            </a:extLst>
          </p:cNvPr>
          <p:cNvSpPr txBox="1"/>
          <p:nvPr/>
        </p:nvSpPr>
        <p:spPr>
          <a:xfrm>
            <a:off x="6737684" y="5254043"/>
            <a:ext cx="5193699" cy="1323439"/>
          </a:xfrm>
          <a:prstGeom prst="rect">
            <a:avLst/>
          </a:prstGeom>
          <a:noFill/>
        </p:spPr>
        <p:txBody>
          <a:bodyPr wrap="square" rtlCol="0">
            <a:spAutoFit/>
          </a:bodyPr>
          <a:lstStyle/>
          <a:p>
            <a:pPr algn="ctr"/>
            <a:r>
              <a:rPr lang="en-GB" sz="2000" dirty="0">
                <a:solidFill>
                  <a:schemeClr val="tx1">
                    <a:lumMod val="65000"/>
                    <a:lumOff val="35000"/>
                  </a:schemeClr>
                </a:solidFill>
                <a:latin typeface="Trebuchet MS" panose="020B0603020202020204" pitchFamily="34" charset="0"/>
              </a:rPr>
              <a:t>For more information and resources visit:</a:t>
            </a:r>
          </a:p>
          <a:p>
            <a:pPr algn="ctr"/>
            <a:r>
              <a:rPr lang="en-GB" sz="2000" dirty="0">
                <a:solidFill>
                  <a:schemeClr val="tx1">
                    <a:lumMod val="65000"/>
                    <a:lumOff val="35000"/>
                  </a:schemeClr>
                </a:solidFill>
                <a:latin typeface="Trebuchet MS" panose="020B0603020202020204" pitchFamily="34" charset="0"/>
              </a:rPr>
              <a:t> </a:t>
            </a:r>
            <a:r>
              <a:rPr lang="en-GB" sz="2000" b="1" dirty="0">
                <a:solidFill>
                  <a:schemeClr val="tx1">
                    <a:lumMod val="65000"/>
                    <a:lumOff val="35000"/>
                  </a:schemeClr>
                </a:solidFill>
                <a:latin typeface="Trebuchet MS" panose="020B0603020202020204" pitchFamily="34" charset="0"/>
              </a:rPr>
              <a:t>www.dioceseofsalford.org.uk/faith/hope/home-school-parish/</a:t>
            </a:r>
            <a:endParaRPr lang="en-GB" b="1"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753950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889</Words>
  <Application>Microsoft Office PowerPoint</Application>
  <PresentationFormat>Widescreen</PresentationFormat>
  <Paragraphs>72</Paragraphs>
  <Slides>9</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12</cp:revision>
  <dcterms:created xsi:type="dcterms:W3CDTF">2021-08-05T10:44:31Z</dcterms:created>
  <dcterms:modified xsi:type="dcterms:W3CDTF">2021-09-29T13:00:29Z</dcterms:modified>
</cp:coreProperties>
</file>