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56" r:id="rId4"/>
    <p:sldId id="295" r:id="rId5"/>
    <p:sldId id="296" r:id="rId6"/>
    <p:sldId id="280" r:id="rId7"/>
    <p:sldId id="301" r:id="rId8"/>
    <p:sldId id="288" r:id="rId9"/>
    <p:sldId id="279" r:id="rId10"/>
    <p:sldId id="270" r:id="rId11"/>
    <p:sldId id="303" r:id="rId12"/>
    <p:sldId id="262" r:id="rId13"/>
    <p:sldId id="264" r:id="rId14"/>
    <p:sldId id="297" r:id="rId15"/>
    <p:sldId id="304" r:id="rId16"/>
    <p:sldId id="305" r:id="rId17"/>
    <p:sldId id="273" r:id="rId18"/>
    <p:sldId id="275" r:id="rId19"/>
    <p:sldId id="274" r:id="rId20"/>
    <p:sldId id="277" r:id="rId21"/>
    <p:sldId id="299" r:id="rId22"/>
    <p:sldId id="293" r:id="rId23"/>
    <p:sldId id="294" r:id="rId24"/>
    <p:sldId id="298" r:id="rId25"/>
    <p:sldId id="265" r:id="rId26"/>
    <p:sldId id="266" r:id="rId27"/>
    <p:sldId id="267" r:id="rId28"/>
    <p:sldId id="292" r:id="rId29"/>
    <p:sldId id="268" r:id="rId30"/>
    <p:sldId id="271" r:id="rId31"/>
    <p:sldId id="302" r:id="rId32"/>
    <p:sldId id="283" r:id="rId33"/>
    <p:sldId id="300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122" y="90"/>
      </p:cViewPr>
      <p:guideLst>
        <p:guide orient="horz" pos="2160"/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C5A7A-88A8-426D-8760-5E321245C5BB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482DE8-78BE-435E-9C38-A0D83717F769}">
      <dgm:prSet phldrT="[Text]" custT="1"/>
      <dgm:spPr/>
      <dgm:t>
        <a:bodyPr/>
        <a:lstStyle/>
        <a:p>
          <a:r>
            <a:rPr lang="en-GB" sz="1400" dirty="0" smtClean="0"/>
            <a:t>Degree Apprenticeships</a:t>
          </a:r>
        </a:p>
        <a:p>
          <a:r>
            <a:rPr lang="en-GB" sz="1400" dirty="0" smtClean="0"/>
            <a:t>Include a university degree</a:t>
          </a:r>
          <a:endParaRPr lang="en-GB" sz="1400" dirty="0"/>
        </a:p>
      </dgm:t>
    </dgm:pt>
    <dgm:pt modelId="{C5CEC2C6-B31B-41B0-9AD1-94B6C937CC2E}" type="parTrans" cxnId="{4C7020BF-0CDE-49A6-903F-51172F79E14B}">
      <dgm:prSet/>
      <dgm:spPr/>
      <dgm:t>
        <a:bodyPr/>
        <a:lstStyle/>
        <a:p>
          <a:endParaRPr lang="en-GB"/>
        </a:p>
      </dgm:t>
    </dgm:pt>
    <dgm:pt modelId="{49F08DEC-A6A4-4D1C-B0D0-94166B44BABC}" type="sibTrans" cxnId="{4C7020BF-0CDE-49A6-903F-51172F79E14B}">
      <dgm:prSet/>
      <dgm:spPr/>
      <dgm:t>
        <a:bodyPr/>
        <a:lstStyle/>
        <a:p>
          <a:endParaRPr lang="en-GB"/>
        </a:p>
      </dgm:t>
    </dgm:pt>
    <dgm:pt modelId="{0CD4F055-9920-4C78-8C30-658E50D83D8B}">
      <dgm:prSet phldrT="[Text]" custT="1"/>
      <dgm:spPr/>
      <dgm:t>
        <a:bodyPr/>
        <a:lstStyle/>
        <a:p>
          <a:r>
            <a:rPr lang="en-GB" sz="1400" dirty="0" smtClean="0"/>
            <a:t>Higher Apprenticeships</a:t>
          </a:r>
        </a:p>
        <a:p>
          <a:r>
            <a:rPr lang="en-GB" sz="1400" dirty="0" smtClean="0"/>
            <a:t>At level 4-5 and above</a:t>
          </a:r>
        </a:p>
        <a:p>
          <a:r>
            <a:rPr lang="en-GB" sz="1400" dirty="0" smtClean="0"/>
            <a:t>Academically same as HND / HNC</a:t>
          </a:r>
          <a:endParaRPr lang="en-GB" sz="1400" dirty="0"/>
        </a:p>
      </dgm:t>
    </dgm:pt>
    <dgm:pt modelId="{DAFF0EF9-A4B5-458A-8E95-708ADCAD4F4B}" type="parTrans" cxnId="{DDD5EDB4-2527-4077-B9F8-AAD8FC36EF3C}">
      <dgm:prSet/>
      <dgm:spPr/>
      <dgm:t>
        <a:bodyPr/>
        <a:lstStyle/>
        <a:p>
          <a:endParaRPr lang="en-GB"/>
        </a:p>
      </dgm:t>
    </dgm:pt>
    <dgm:pt modelId="{87983AB6-A43B-40D3-AF0C-A3F701726F0B}" type="sibTrans" cxnId="{DDD5EDB4-2527-4077-B9F8-AAD8FC36EF3C}">
      <dgm:prSet/>
      <dgm:spPr/>
      <dgm:t>
        <a:bodyPr/>
        <a:lstStyle/>
        <a:p>
          <a:endParaRPr lang="en-GB"/>
        </a:p>
      </dgm:t>
    </dgm:pt>
    <dgm:pt modelId="{1923D4E8-2045-482A-830A-ACCFA40E58D1}">
      <dgm:prSet phldrT="[Text]" custT="1"/>
      <dgm:spPr/>
      <dgm:t>
        <a:bodyPr/>
        <a:lstStyle/>
        <a:p>
          <a:r>
            <a:rPr lang="en-GB" sz="1400" dirty="0" smtClean="0"/>
            <a:t>Advanced Apprenticeships</a:t>
          </a:r>
        </a:p>
        <a:p>
          <a:r>
            <a:rPr lang="en-GB" sz="1400" dirty="0" smtClean="0"/>
            <a:t>At level 3</a:t>
          </a:r>
          <a:endParaRPr lang="en-GB" sz="1400" dirty="0"/>
        </a:p>
      </dgm:t>
    </dgm:pt>
    <dgm:pt modelId="{232EF262-A46F-45AF-8A53-CE8D9CFB7CEF}" type="parTrans" cxnId="{B7E134A2-C3E8-4816-A0CE-64D90AC5AA9F}">
      <dgm:prSet/>
      <dgm:spPr/>
      <dgm:t>
        <a:bodyPr/>
        <a:lstStyle/>
        <a:p>
          <a:endParaRPr lang="en-GB"/>
        </a:p>
      </dgm:t>
    </dgm:pt>
    <dgm:pt modelId="{2F8F896E-3B18-43FA-9C17-7E3117351736}" type="sibTrans" cxnId="{B7E134A2-C3E8-4816-A0CE-64D90AC5AA9F}">
      <dgm:prSet/>
      <dgm:spPr/>
      <dgm:t>
        <a:bodyPr/>
        <a:lstStyle/>
        <a:p>
          <a:endParaRPr lang="en-GB"/>
        </a:p>
      </dgm:t>
    </dgm:pt>
    <dgm:pt modelId="{A0D7F49D-3528-47E4-8659-0024C0386D93}">
      <dgm:prSet phldrT="[Text]" custT="1"/>
      <dgm:spPr/>
      <dgm:t>
        <a:bodyPr/>
        <a:lstStyle/>
        <a:p>
          <a:r>
            <a:rPr lang="en-GB" sz="1400" dirty="0" smtClean="0"/>
            <a:t>Apprenticeships</a:t>
          </a:r>
        </a:p>
        <a:p>
          <a:r>
            <a:rPr lang="en-GB" sz="1400" dirty="0" smtClean="0"/>
            <a:t>At level 2</a:t>
          </a:r>
          <a:endParaRPr lang="en-GB" sz="1400" dirty="0"/>
        </a:p>
      </dgm:t>
    </dgm:pt>
    <dgm:pt modelId="{696AD52E-4B7B-4FAB-BDFA-E69D1B707A4D}" type="parTrans" cxnId="{D7453066-E443-4E15-864D-4790BD7DD5AF}">
      <dgm:prSet/>
      <dgm:spPr/>
      <dgm:t>
        <a:bodyPr/>
        <a:lstStyle/>
        <a:p>
          <a:endParaRPr lang="en-GB"/>
        </a:p>
      </dgm:t>
    </dgm:pt>
    <dgm:pt modelId="{E2515EEF-2DE3-44F3-A32E-D68BBFC1634D}" type="sibTrans" cxnId="{D7453066-E443-4E15-864D-4790BD7DD5AF}">
      <dgm:prSet/>
      <dgm:spPr/>
      <dgm:t>
        <a:bodyPr/>
        <a:lstStyle/>
        <a:p>
          <a:endParaRPr lang="en-GB"/>
        </a:p>
      </dgm:t>
    </dgm:pt>
    <dgm:pt modelId="{E29F269D-D91A-4DF1-842F-175BBF67DC57}" type="pres">
      <dgm:prSet presAssocID="{524C5A7A-88A8-426D-8760-5E321245C5B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352764A-6106-4624-8817-C6656F106272}" type="pres">
      <dgm:prSet presAssocID="{524C5A7A-88A8-426D-8760-5E321245C5BB}" presName="pyramid" presStyleLbl="node1" presStyleIdx="0" presStyleCnt="1"/>
      <dgm:spPr/>
    </dgm:pt>
    <dgm:pt modelId="{317F092E-7ED4-4089-886D-0BA788387D28}" type="pres">
      <dgm:prSet presAssocID="{524C5A7A-88A8-426D-8760-5E321245C5BB}" presName="theList" presStyleCnt="0"/>
      <dgm:spPr/>
    </dgm:pt>
    <dgm:pt modelId="{D43E828E-31E7-4F0F-A10B-B2DFA509E0E8}" type="pres">
      <dgm:prSet presAssocID="{C1482DE8-78BE-435E-9C38-A0D83717F76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852E8C-59B3-4482-A59F-64CFD2AA8803}" type="pres">
      <dgm:prSet presAssocID="{C1482DE8-78BE-435E-9C38-A0D83717F769}" presName="aSpace" presStyleCnt="0"/>
      <dgm:spPr/>
    </dgm:pt>
    <dgm:pt modelId="{A410F5B6-AC31-4526-B2BA-2EA45C47CE4D}" type="pres">
      <dgm:prSet presAssocID="{0CD4F055-9920-4C78-8C30-658E50D83D8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4679EC-0123-457D-902E-62A2A9B71E2F}" type="pres">
      <dgm:prSet presAssocID="{0CD4F055-9920-4C78-8C30-658E50D83D8B}" presName="aSpace" presStyleCnt="0"/>
      <dgm:spPr/>
    </dgm:pt>
    <dgm:pt modelId="{3D02B1B6-ABA2-4775-81B4-CF284CFE999F}" type="pres">
      <dgm:prSet presAssocID="{1923D4E8-2045-482A-830A-ACCFA40E58D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E5A4E-95F2-4D9E-B746-040947172F47}" type="pres">
      <dgm:prSet presAssocID="{1923D4E8-2045-482A-830A-ACCFA40E58D1}" presName="aSpace" presStyleCnt="0"/>
      <dgm:spPr/>
    </dgm:pt>
    <dgm:pt modelId="{B617D1A3-A1D1-4734-A07F-E7FBC2FD897E}" type="pres">
      <dgm:prSet presAssocID="{A0D7F49D-3528-47E4-8659-0024C0386D9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7893B-6712-478E-AC04-6193C77874DB}" type="pres">
      <dgm:prSet presAssocID="{A0D7F49D-3528-47E4-8659-0024C0386D93}" presName="aSpace" presStyleCnt="0"/>
      <dgm:spPr/>
    </dgm:pt>
  </dgm:ptLst>
  <dgm:cxnLst>
    <dgm:cxn modelId="{4C7020BF-0CDE-49A6-903F-51172F79E14B}" srcId="{524C5A7A-88A8-426D-8760-5E321245C5BB}" destId="{C1482DE8-78BE-435E-9C38-A0D83717F769}" srcOrd="0" destOrd="0" parTransId="{C5CEC2C6-B31B-41B0-9AD1-94B6C937CC2E}" sibTransId="{49F08DEC-A6A4-4D1C-B0D0-94166B44BABC}"/>
    <dgm:cxn modelId="{B7E134A2-C3E8-4816-A0CE-64D90AC5AA9F}" srcId="{524C5A7A-88A8-426D-8760-5E321245C5BB}" destId="{1923D4E8-2045-482A-830A-ACCFA40E58D1}" srcOrd="2" destOrd="0" parTransId="{232EF262-A46F-45AF-8A53-CE8D9CFB7CEF}" sibTransId="{2F8F896E-3B18-43FA-9C17-7E3117351736}"/>
    <dgm:cxn modelId="{527FC4D3-921E-4FC1-AA10-E905D2061D2B}" type="presOf" srcId="{0CD4F055-9920-4C78-8C30-658E50D83D8B}" destId="{A410F5B6-AC31-4526-B2BA-2EA45C47CE4D}" srcOrd="0" destOrd="0" presId="urn:microsoft.com/office/officeart/2005/8/layout/pyramid2"/>
    <dgm:cxn modelId="{C863BBDB-BCDD-4503-A98F-9FFF638529DC}" type="presOf" srcId="{524C5A7A-88A8-426D-8760-5E321245C5BB}" destId="{E29F269D-D91A-4DF1-842F-175BBF67DC57}" srcOrd="0" destOrd="0" presId="urn:microsoft.com/office/officeart/2005/8/layout/pyramid2"/>
    <dgm:cxn modelId="{F11C5CAC-46BD-4E5D-80AC-6725B3BB13EC}" type="presOf" srcId="{C1482DE8-78BE-435E-9C38-A0D83717F769}" destId="{D43E828E-31E7-4F0F-A10B-B2DFA509E0E8}" srcOrd="0" destOrd="0" presId="urn:microsoft.com/office/officeart/2005/8/layout/pyramid2"/>
    <dgm:cxn modelId="{16BFB60C-5047-4B3A-B7E2-8DE461ACE7BF}" type="presOf" srcId="{1923D4E8-2045-482A-830A-ACCFA40E58D1}" destId="{3D02B1B6-ABA2-4775-81B4-CF284CFE999F}" srcOrd="0" destOrd="0" presId="urn:microsoft.com/office/officeart/2005/8/layout/pyramid2"/>
    <dgm:cxn modelId="{D7453066-E443-4E15-864D-4790BD7DD5AF}" srcId="{524C5A7A-88A8-426D-8760-5E321245C5BB}" destId="{A0D7F49D-3528-47E4-8659-0024C0386D93}" srcOrd="3" destOrd="0" parTransId="{696AD52E-4B7B-4FAB-BDFA-E69D1B707A4D}" sibTransId="{E2515EEF-2DE3-44F3-A32E-D68BBFC1634D}"/>
    <dgm:cxn modelId="{76DA2C8F-116C-42FE-B8FA-BCF827A84F88}" type="presOf" srcId="{A0D7F49D-3528-47E4-8659-0024C0386D93}" destId="{B617D1A3-A1D1-4734-A07F-E7FBC2FD897E}" srcOrd="0" destOrd="0" presId="urn:microsoft.com/office/officeart/2005/8/layout/pyramid2"/>
    <dgm:cxn modelId="{DDD5EDB4-2527-4077-B9F8-AAD8FC36EF3C}" srcId="{524C5A7A-88A8-426D-8760-5E321245C5BB}" destId="{0CD4F055-9920-4C78-8C30-658E50D83D8B}" srcOrd="1" destOrd="0" parTransId="{DAFF0EF9-A4B5-458A-8E95-708ADCAD4F4B}" sibTransId="{87983AB6-A43B-40D3-AF0C-A3F701726F0B}"/>
    <dgm:cxn modelId="{29999779-9D01-4F4E-8A2F-D55EC2601709}" type="presParOf" srcId="{E29F269D-D91A-4DF1-842F-175BBF67DC57}" destId="{2352764A-6106-4624-8817-C6656F106272}" srcOrd="0" destOrd="0" presId="urn:microsoft.com/office/officeart/2005/8/layout/pyramid2"/>
    <dgm:cxn modelId="{D44E52BE-86B7-4F64-8022-AFAC53EB5B7E}" type="presParOf" srcId="{E29F269D-D91A-4DF1-842F-175BBF67DC57}" destId="{317F092E-7ED4-4089-886D-0BA788387D28}" srcOrd="1" destOrd="0" presId="urn:microsoft.com/office/officeart/2005/8/layout/pyramid2"/>
    <dgm:cxn modelId="{E10C8420-8154-4F53-940A-E4BF49B182E1}" type="presParOf" srcId="{317F092E-7ED4-4089-886D-0BA788387D28}" destId="{D43E828E-31E7-4F0F-A10B-B2DFA509E0E8}" srcOrd="0" destOrd="0" presId="urn:microsoft.com/office/officeart/2005/8/layout/pyramid2"/>
    <dgm:cxn modelId="{F2B28053-0DD7-4AAD-8474-487C7962BA08}" type="presParOf" srcId="{317F092E-7ED4-4089-886D-0BA788387D28}" destId="{4B852E8C-59B3-4482-A59F-64CFD2AA8803}" srcOrd="1" destOrd="0" presId="urn:microsoft.com/office/officeart/2005/8/layout/pyramid2"/>
    <dgm:cxn modelId="{454972A2-B850-4547-A249-FC8E4758F47C}" type="presParOf" srcId="{317F092E-7ED4-4089-886D-0BA788387D28}" destId="{A410F5B6-AC31-4526-B2BA-2EA45C47CE4D}" srcOrd="2" destOrd="0" presId="urn:microsoft.com/office/officeart/2005/8/layout/pyramid2"/>
    <dgm:cxn modelId="{5E46E178-5FBB-40A0-8390-F49423904861}" type="presParOf" srcId="{317F092E-7ED4-4089-886D-0BA788387D28}" destId="{3A4679EC-0123-457D-902E-62A2A9B71E2F}" srcOrd="3" destOrd="0" presId="urn:microsoft.com/office/officeart/2005/8/layout/pyramid2"/>
    <dgm:cxn modelId="{9FBD2A27-43B0-43F4-846E-C1E410BEF07A}" type="presParOf" srcId="{317F092E-7ED4-4089-886D-0BA788387D28}" destId="{3D02B1B6-ABA2-4775-81B4-CF284CFE999F}" srcOrd="4" destOrd="0" presId="urn:microsoft.com/office/officeart/2005/8/layout/pyramid2"/>
    <dgm:cxn modelId="{A4F98D09-838F-4313-8B69-625E78BFDE39}" type="presParOf" srcId="{317F092E-7ED4-4089-886D-0BA788387D28}" destId="{BE4E5A4E-95F2-4D9E-B746-040947172F47}" srcOrd="5" destOrd="0" presId="urn:microsoft.com/office/officeart/2005/8/layout/pyramid2"/>
    <dgm:cxn modelId="{45927737-A87B-472B-BCFD-FAF6D98CB4C7}" type="presParOf" srcId="{317F092E-7ED4-4089-886D-0BA788387D28}" destId="{B617D1A3-A1D1-4734-A07F-E7FBC2FD897E}" srcOrd="6" destOrd="0" presId="urn:microsoft.com/office/officeart/2005/8/layout/pyramid2"/>
    <dgm:cxn modelId="{3CF0F3F4-E7F2-4F20-8483-1F15930D2FE2}" type="presParOf" srcId="{317F092E-7ED4-4089-886D-0BA788387D28}" destId="{7247893B-6712-478E-AC04-6193C77874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2764A-6106-4624-8817-C6656F106272}">
      <dsp:nvSpPr>
        <dsp:cNvPr id="0" name=""/>
        <dsp:cNvSpPr/>
      </dsp:nvSpPr>
      <dsp:spPr>
        <a:xfrm>
          <a:off x="1216421" y="0"/>
          <a:ext cx="4968874" cy="49688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E828E-31E7-4F0F-A10B-B2DFA509E0E8}">
      <dsp:nvSpPr>
        <dsp:cNvPr id="0" name=""/>
        <dsp:cNvSpPr/>
      </dsp:nvSpPr>
      <dsp:spPr>
        <a:xfrm>
          <a:off x="3700859" y="497372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Degree Apprenticeships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Include a university degree</a:t>
          </a:r>
          <a:endParaRPr lang="en-GB" sz="1400" kern="1200" dirty="0"/>
        </a:p>
      </dsp:txBody>
      <dsp:txXfrm>
        <a:off x="3743970" y="540483"/>
        <a:ext cx="3143546" cy="796917"/>
      </dsp:txXfrm>
    </dsp:sp>
    <dsp:sp modelId="{A410F5B6-AC31-4526-B2BA-2EA45C47CE4D}">
      <dsp:nvSpPr>
        <dsp:cNvPr id="0" name=""/>
        <dsp:cNvSpPr/>
      </dsp:nvSpPr>
      <dsp:spPr>
        <a:xfrm>
          <a:off x="3700859" y="1490905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Higher Apprenticeships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At level 4-5 and above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Academically same as HND / HNC</a:t>
          </a:r>
          <a:endParaRPr lang="en-GB" sz="1400" kern="1200" dirty="0"/>
        </a:p>
      </dsp:txBody>
      <dsp:txXfrm>
        <a:off x="3743970" y="1534016"/>
        <a:ext cx="3143546" cy="796917"/>
      </dsp:txXfrm>
    </dsp:sp>
    <dsp:sp modelId="{3D02B1B6-ABA2-4775-81B4-CF284CFE999F}">
      <dsp:nvSpPr>
        <dsp:cNvPr id="0" name=""/>
        <dsp:cNvSpPr/>
      </dsp:nvSpPr>
      <dsp:spPr>
        <a:xfrm>
          <a:off x="3700859" y="2484437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Advanced Apprenticeships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At level 3</a:t>
          </a:r>
          <a:endParaRPr lang="en-GB" sz="1400" kern="1200" dirty="0"/>
        </a:p>
      </dsp:txBody>
      <dsp:txXfrm>
        <a:off x="3743970" y="2527548"/>
        <a:ext cx="3143546" cy="796917"/>
      </dsp:txXfrm>
    </dsp:sp>
    <dsp:sp modelId="{B617D1A3-A1D1-4734-A07F-E7FBC2FD897E}">
      <dsp:nvSpPr>
        <dsp:cNvPr id="0" name=""/>
        <dsp:cNvSpPr/>
      </dsp:nvSpPr>
      <dsp:spPr>
        <a:xfrm>
          <a:off x="3700859" y="3477969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Apprenticeships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At level 2</a:t>
          </a:r>
          <a:endParaRPr lang="en-GB" sz="1400" kern="1200" dirty="0"/>
        </a:p>
      </dsp:txBody>
      <dsp:txXfrm>
        <a:off x="3743970" y="3521080"/>
        <a:ext cx="3143546" cy="79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078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3573016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3078000"/>
            <a:ext cx="1547664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3906000"/>
            <a:ext cx="457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0"/>
          <a:stretch/>
        </p:blipFill>
        <p:spPr>
          <a:xfrm>
            <a:off x="-9522" y="5661248"/>
            <a:ext cx="9163044" cy="120971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7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Gree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MAC-D0AD8C\Documents\1868_SlideTemplate-resize.indd\back gre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1946" y="41340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8076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607389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  <p:pic>
        <p:nvPicPr>
          <p:cNvPr id="3075" name="Picture 3" descr="\\IMAC-D0AD8C\Documents\1868_SlideTemplate-resize.indd\email icon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51609"/>
            <a:ext cx="341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MAC-D0AD8C\Documents\1868_SlideTemplate-resize.indd\tel icon 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8" y="3080862"/>
            <a:ext cx="35401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MAC-D0AD8C\Documents\1868_SlideTemplate-resize.indd\web icon whit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5" y="4111773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63" y="4700197"/>
            <a:ext cx="282646" cy="228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51" y="2060848"/>
            <a:ext cx="266020" cy="241081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39752" y="202752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39752" y="2554143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Job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339752" y="4660634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752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6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7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4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4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2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645023"/>
            <a:ext cx="8219256" cy="2592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9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6067" y="3762000"/>
            <a:ext cx="1547664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4590000"/>
            <a:ext cx="457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573200" cy="177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avid\Documents\Clients\JGM\Rochdale BC\RochdaleBC_Port_Co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" y="214325"/>
            <a:ext cx="1080000" cy="1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 r="29395" b="7423"/>
          <a:stretch/>
        </p:blipFill>
        <p:spPr>
          <a:xfrm>
            <a:off x="2267999" y="0"/>
            <a:ext cx="6876001" cy="45900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5400" y="3906000"/>
            <a:ext cx="3049200" cy="2952075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3762000"/>
            <a:ext cx="3978104" cy="972000"/>
          </a:xfrm>
          <a:solidFill>
            <a:schemeClr val="bg1"/>
          </a:solidFill>
        </p:spPr>
        <p:txBody>
          <a:bodyPr wrap="none" lIns="144000" tIns="144000" rIns="144000"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4318248"/>
            <a:ext cx="3978104" cy="334888"/>
          </a:xfrm>
        </p:spPr>
        <p:txBody>
          <a:bodyPr wrap="none" lIns="144000" rIns="144000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34700" y="4734000"/>
            <a:ext cx="3049200" cy="2124075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4800" y="4734000"/>
            <a:ext cx="3049200" cy="2124075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8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5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828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3501007"/>
            <a:ext cx="8219256" cy="2376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828"/>
            <a:ext cx="9144000" cy="11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MAC-D0AD8C\Documents\1868_SlideTemplate-resize.indd\back whit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MAC-D0AD8C\Documents\1868_SlideTemplate-resize.indd\web 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2520000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IMAC-D0AD8C\Documents\1868_SlideTemplate-resize.indd\tel 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6" y="3024727"/>
            <a:ext cx="354013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IMAC-D0AD8C\Documents\1868_SlideTemplate-resize.indd\email 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00818"/>
            <a:ext cx="341312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29200" y="252000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2484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5533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</p:spTree>
    <p:extLst>
      <p:ext uri="{BB962C8B-B14F-4D97-AF65-F5344CB8AC3E}">
        <p14:creationId xmlns:p14="http://schemas.microsoft.com/office/powerpoint/2010/main" val="9584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MAC-D0AD8C\Documents\1868_SlideTemplate-resize.indd\back gre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29200" y="2520000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Web address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29200" y="3024846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Telephone contact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29200" y="3553312"/>
            <a:ext cx="4691072" cy="307736"/>
          </a:xfrm>
        </p:spPr>
        <p:txBody>
          <a:bodyPr lIns="0" r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2000"/>
              </a:spcAft>
              <a:defRPr/>
            </a:lvl2pPr>
            <a:lvl3pPr>
              <a:lnSpc>
                <a:spcPts val="2000"/>
              </a:lnSpc>
              <a:spcAft>
                <a:spcPts val="2000"/>
              </a:spcAft>
              <a:defRPr/>
            </a:lvl3pPr>
            <a:lvl4pPr>
              <a:lnSpc>
                <a:spcPts val="2000"/>
              </a:lnSpc>
              <a:spcAft>
                <a:spcPts val="2000"/>
              </a:spcAft>
              <a:defRPr/>
            </a:lvl4pPr>
            <a:lvl5pPr>
              <a:lnSpc>
                <a:spcPts val="2000"/>
              </a:lnSpc>
              <a:spcAft>
                <a:spcPts val="2000"/>
              </a:spcAft>
              <a:defRPr/>
            </a:lvl5pPr>
          </a:lstStyle>
          <a:p>
            <a:pPr lvl="0"/>
            <a:r>
              <a:rPr lang="en-US" smtClean="0"/>
              <a:t>Email contact</a:t>
            </a:r>
          </a:p>
        </p:txBody>
      </p:sp>
      <p:pic>
        <p:nvPicPr>
          <p:cNvPr id="3075" name="Picture 3" descr="\\IMAC-D0AD8C\Documents\1868_SlideTemplate-resize.indd\email icon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6" y="3600818"/>
            <a:ext cx="341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MAC-D0AD8C\Documents\1868_SlideTemplate-resize.indd\tel icon 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6" y="3024727"/>
            <a:ext cx="35401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MAC-D0AD8C\Documents\1868_SlideTemplate-resize.indd\web icon whit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99" y="2520000"/>
            <a:ext cx="390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0" y="0"/>
            <a:ext cx="1573200" cy="1778400"/>
            <a:chOff x="0" y="0"/>
            <a:chExt cx="1573200" cy="1778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573200" cy="177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" descr="C:\Users\David\Documents\Clients\JGM\Rochdale BC\RochdaleBC_Port_Co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00" y="214325"/>
              <a:ext cx="1080000" cy="134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0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145664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8"/>
          <a:stretch/>
        </p:blipFill>
        <p:spPr>
          <a:xfrm>
            <a:off x="0" y="5628186"/>
            <a:ext cx="9151335" cy="1229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9" r:id="rId5"/>
    <p:sldLayoutId id="2147483654" r:id="rId6"/>
    <p:sldLayoutId id="2147483655" r:id="rId7"/>
    <p:sldLayoutId id="2147483657" r:id="rId8"/>
    <p:sldLayoutId id="2147483658" r:id="rId9"/>
    <p:sldLayoutId id="2147483670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8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540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262800" tIns="0" rIns="2628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600"/>
            <a:ext cx="8229600" cy="4577712"/>
          </a:xfrm>
          <a:prstGeom prst="rect">
            <a:avLst/>
          </a:prstGeom>
        </p:spPr>
        <p:txBody>
          <a:bodyPr vert="horz" lIns="262800" tIns="0" rIns="2628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0000"/>
            <a:ext cx="46754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59832" y="935984"/>
            <a:ext cx="60841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6000"/>
            <a:ext cx="9144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6254094"/>
            <a:ext cx="15313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smtClean="0">
                <a:solidFill>
                  <a:schemeClr val="accent3"/>
                </a:solidFill>
              </a:rPr>
              <a:t>rochdale.gov.uk</a:t>
            </a:r>
            <a:endParaRPr lang="en-GB" sz="15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228600" algn="l" defTabSz="914400" rtl="0" eaLnBrk="1" latinLnBrk="0" hangingPunct="1">
        <a:lnSpc>
          <a:spcPts val="2280"/>
        </a:lnSpc>
        <a:spcBef>
          <a:spcPts val="0"/>
        </a:spcBef>
        <a:spcAft>
          <a:spcPts val="1616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careersservice.direct.gov.uk/Pages/Home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056784" cy="2880320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Post-16 Pathways Presentation</a:t>
            </a:r>
            <a:br>
              <a:rPr lang="en-GB" sz="2400" b="1" dirty="0" smtClean="0">
                <a:latin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</a:rPr>
              <a:t>Cardinal Langley</a:t>
            </a:r>
            <a:br>
              <a:rPr lang="en-GB" sz="2400" b="1" dirty="0" smtClean="0">
                <a:latin typeface="Calibri" panose="020F0502020204030204" pitchFamily="34" charset="0"/>
              </a:rPr>
            </a:br>
            <a:r>
              <a:rPr lang="en-GB" sz="2400" b="1" dirty="0">
                <a:latin typeface="Calibri" panose="020F050202020403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</a:rPr>
              <a:t>Jo Manfred and Andy Turner - Rochdale Council </a:t>
            </a:r>
            <a:br>
              <a:rPr lang="en-GB" sz="2400" b="1" dirty="0" smtClean="0">
                <a:latin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</a:rPr>
              <a:t>Caroline Sweet – Hopwood Hall College</a:t>
            </a:r>
            <a:br>
              <a:rPr lang="en-GB" sz="2400" b="1" dirty="0" smtClean="0">
                <a:latin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</a:rPr>
              <a:t>Mr R Kearns – Cardinal Langley RC High </a:t>
            </a:r>
            <a:r>
              <a:rPr lang="en-GB" sz="2400" b="1" dirty="0" smtClean="0">
                <a:latin typeface="Calibri" panose="020F0502020204030204" pitchFamily="34" charset="0"/>
              </a:rPr>
              <a:t>School</a:t>
            </a:r>
            <a:br>
              <a:rPr lang="en-GB" sz="2400" b="1" dirty="0" smtClean="0">
                <a:latin typeface="Calibri" panose="020F0502020204030204" pitchFamily="34" charset="0"/>
              </a:rPr>
            </a:br>
            <a:r>
              <a:rPr lang="en-GB" sz="2400" b="1" dirty="0" smtClean="0">
                <a:latin typeface="Calibri" panose="020F0502020204030204" pitchFamily="34" charset="0"/>
              </a:rPr>
              <a:t>Cherry Hughes – Positive Steps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30000" y="4725143"/>
            <a:ext cx="3978104" cy="45719"/>
          </a:xfrm>
        </p:spPr>
        <p:txBody>
          <a:bodyPr>
            <a:noAutofit/>
          </a:bodyPr>
          <a:lstStyle/>
          <a:p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9234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– Levels are: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455968" cy="46085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An academic programme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An established route into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Valued by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Focused on traditional study skills – especially independent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Assessed </a:t>
            </a:r>
            <a:r>
              <a:rPr lang="en-US" sz="2400" dirty="0">
                <a:latin typeface="Calibri" panose="020F0502020204030204" pitchFamily="34" charset="0"/>
              </a:rPr>
              <a:t>at the end of year 2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Mainly academic subjects….similar to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Taken in groups of 3-4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Harder than GCSE’s!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3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r>
              <a:rPr lang="en-US" altLang="en-US" sz="2000" b="1" dirty="0" smtClean="0">
                <a:latin typeface="Calibri" panose="020F0502020204030204" pitchFamily="34" charset="0"/>
                <a:ea typeface="+mj-ea"/>
                <a:cs typeface="+mj-cs"/>
              </a:rPr>
              <a:t>Who </a:t>
            </a:r>
            <a:r>
              <a:rPr lang="en-US" altLang="en-US" sz="2000" b="1" dirty="0">
                <a:latin typeface="Calibri" panose="020F0502020204030204" pitchFamily="34" charset="0"/>
                <a:ea typeface="+mj-ea"/>
                <a:cs typeface="+mj-cs"/>
              </a:rPr>
              <a:t>can take A levels?</a:t>
            </a:r>
            <a:br>
              <a:rPr lang="en-US" altLang="en-US" sz="2000" b="1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Many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students take A 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Level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qualifications in Year 12 after completing their GCSEs. </a:t>
            </a:r>
            <a:endParaRPr lang="en-US" altLang="en-US" sz="200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altLang="en-US" sz="2000" b="1" dirty="0" smtClean="0">
                <a:latin typeface="Calibri" panose="020F0502020204030204" pitchFamily="34" charset="0"/>
                <a:ea typeface="+mj-ea"/>
                <a:cs typeface="+mj-cs"/>
              </a:rPr>
              <a:t>Where can they be studied?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Specialist 6</a:t>
            </a:r>
            <a:r>
              <a:rPr lang="en-US" altLang="en-US" sz="2000" baseline="30000" dirty="0" smtClean="0">
                <a:latin typeface="Calibri" panose="020F0502020204030204" pitchFamily="34" charset="0"/>
                <a:ea typeface="+mj-ea"/>
                <a:cs typeface="+mj-cs"/>
              </a:rPr>
              <a:t>th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F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orm Colleges, General Further Education Colleges, School Sixth Forms (where available).</a:t>
            </a:r>
          </a:p>
          <a:p>
            <a:r>
              <a:rPr lang="en-US" altLang="en-US" sz="2000" b="1" dirty="0" smtClean="0">
                <a:latin typeface="Calibri" panose="020F0502020204030204" pitchFamily="34" charset="0"/>
                <a:ea typeface="+mj-ea"/>
                <a:cs typeface="+mj-cs"/>
              </a:rPr>
              <a:t>Entry </a:t>
            </a:r>
            <a:r>
              <a:rPr lang="en-US" altLang="en-US" sz="2000" b="1" dirty="0">
                <a:latin typeface="Calibri" panose="020F0502020204030204" pitchFamily="34" charset="0"/>
                <a:ea typeface="+mj-ea"/>
                <a:cs typeface="+mj-cs"/>
              </a:rPr>
              <a:t>requirements</a:t>
            </a:r>
            <a:br>
              <a:rPr lang="en-US" altLang="en-US" sz="2000" b="1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In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most cases, you need at least five GCSEs at 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Level 4 and above</a:t>
            </a:r>
            <a:r>
              <a:rPr lang="en-US" altLang="en-US" sz="2000" b="1" dirty="0" smtClean="0"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including English and Maths.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Sometimes, you need a grade 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5/6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>or above at GCSE in a particular subject to take it at A </a:t>
            </a:r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Level. </a:t>
            </a:r>
            <a: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+mj-ea"/>
                <a:cs typeface="+mj-cs"/>
              </a:rPr>
            </a:br>
            <a:endParaRPr lang="en-US" altLang="en-US" sz="200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altLang="en-US" sz="2000" dirty="0" smtClean="0">
                <a:latin typeface="Calibri" panose="020F0502020204030204" pitchFamily="34" charset="0"/>
                <a:ea typeface="+mj-ea"/>
                <a:cs typeface="+mj-cs"/>
              </a:rPr>
              <a:t>Entry requirements change with every college – do your homework!</a:t>
            </a:r>
          </a:p>
        </p:txBody>
      </p:sp>
    </p:spTree>
    <p:extLst>
      <p:ext uri="{BB962C8B-B14F-4D97-AF65-F5344CB8AC3E}">
        <p14:creationId xmlns:p14="http://schemas.microsoft.com/office/powerpoint/2010/main" val="465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-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365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What is it actually like to study for A levels?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It’s </a:t>
            </a:r>
            <a:r>
              <a:rPr lang="en-GB" sz="2400" dirty="0"/>
              <a:t>a </a:t>
            </a:r>
            <a:r>
              <a:rPr lang="en-GB" sz="2400" dirty="0" smtClean="0"/>
              <a:t>BIG </a:t>
            </a:r>
            <a:r>
              <a:rPr lang="en-GB" sz="2400" dirty="0"/>
              <a:t>step up from </a:t>
            </a:r>
            <a:r>
              <a:rPr lang="en-GB" sz="2400" dirty="0" smtClean="0"/>
              <a:t>GCSE’s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work is more demanding, concepts are more difficult to understand and there is a lot more work to do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Classes sizes.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Nine </a:t>
            </a:r>
            <a:r>
              <a:rPr lang="en-GB" sz="2400" dirty="0"/>
              <a:t>1 hour lessons a fortnight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Most </a:t>
            </a:r>
            <a:r>
              <a:rPr lang="en-GB" sz="2400" dirty="0"/>
              <a:t>students feel that their working relationship with their teacher can be more mature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It’s </a:t>
            </a:r>
            <a:r>
              <a:rPr lang="en-GB" sz="2400" dirty="0"/>
              <a:t>normal to investigate, research and read around their subject BEYOND the specification</a:t>
            </a:r>
            <a:r>
              <a:rPr lang="en-GB" sz="2400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90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51" t="20601" r="25325" b="25641"/>
          <a:stretch/>
        </p:blipFill>
        <p:spPr>
          <a:xfrm>
            <a:off x="395536" y="260648"/>
            <a:ext cx="8208912" cy="56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0" t="31520" r="26375" b="12201"/>
          <a:stretch/>
        </p:blipFill>
        <p:spPr>
          <a:xfrm>
            <a:off x="467544" y="116632"/>
            <a:ext cx="8280920" cy="62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Education (FE)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The college based FE pathway</a:t>
            </a:r>
          </a:p>
          <a:p>
            <a:endParaRPr lang="en-GB" sz="3600" dirty="0"/>
          </a:p>
          <a:p>
            <a:endParaRPr lang="en-GB" sz="3600" dirty="0" smtClean="0"/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Caroline Street</a:t>
            </a:r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Executive </a:t>
            </a:r>
            <a:r>
              <a:rPr lang="en-GB" sz="2400" dirty="0">
                <a:latin typeface="Calibri" panose="020F0502020204030204" pitchFamily="34" charset="0"/>
              </a:rPr>
              <a:t>Director </a:t>
            </a:r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Hopwood Hall College </a:t>
            </a:r>
          </a:p>
          <a:p>
            <a:endParaRPr lang="en-GB" sz="3600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5805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728760"/>
          </a:xfrm>
        </p:spPr>
        <p:txBody>
          <a:bodyPr/>
          <a:lstStyle/>
          <a:p>
            <a:r>
              <a:rPr lang="en-GB" b="1" dirty="0" smtClean="0">
                <a:latin typeface="Lucida Sans" pitchFamily="34" charset="0"/>
              </a:rPr>
              <a:t>FE (Further Education) Colleges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16424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alibri" panose="020F0502020204030204" pitchFamily="34" charset="0"/>
              </a:rPr>
              <a:t>Colleges offer a </a:t>
            </a:r>
            <a:r>
              <a:rPr lang="en-GB" altLang="en-US" sz="2400" kern="0" dirty="0">
                <a:latin typeface="Calibri" panose="020F0502020204030204" pitchFamily="34" charset="0"/>
              </a:rPr>
              <a:t>more practical, </a:t>
            </a:r>
            <a:r>
              <a:rPr lang="en-GB" altLang="en-US" sz="2400" kern="0" dirty="0" smtClean="0">
                <a:latin typeface="Calibri" panose="020F0502020204030204" pitchFamily="34" charset="0"/>
              </a:rPr>
              <a:t>“hands on” </a:t>
            </a:r>
            <a:r>
              <a:rPr lang="en-GB" altLang="en-US" sz="2400" kern="0" dirty="0">
                <a:latin typeface="Calibri" panose="020F0502020204030204" pitchFamily="34" charset="0"/>
              </a:rPr>
              <a:t>way of learning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en-US" sz="2400" kern="0" dirty="0" smtClean="0"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alibri" panose="020F0502020204030204" pitchFamily="34" charset="0"/>
              </a:rPr>
              <a:t>Include </a:t>
            </a:r>
            <a:r>
              <a:rPr lang="en-GB" altLang="en-US" sz="2400" kern="0" dirty="0">
                <a:latin typeface="Calibri" panose="020F0502020204030204" pitchFamily="34" charset="0"/>
              </a:rPr>
              <a:t>work experience and Maths and English for those young people who do not achieve a Grade </a:t>
            </a:r>
            <a:r>
              <a:rPr lang="en-GB" altLang="en-US" sz="2400" kern="0" dirty="0" smtClean="0">
                <a:latin typeface="Calibri" panose="020F0502020204030204" pitchFamily="34" charset="0"/>
              </a:rPr>
              <a:t>C (Level 4+) </a:t>
            </a:r>
            <a:r>
              <a:rPr lang="en-GB" altLang="en-US" sz="2400" kern="0" dirty="0">
                <a:latin typeface="Calibri" panose="020F0502020204030204" pitchFamily="34" charset="0"/>
              </a:rPr>
              <a:t>at </a:t>
            </a:r>
            <a:r>
              <a:rPr lang="en-GB" altLang="en-US" sz="2400" kern="0" dirty="0" smtClean="0">
                <a:latin typeface="Calibri" panose="020F0502020204030204" pitchFamily="34" charset="0"/>
              </a:rPr>
              <a:t>GCSE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kern="0" dirty="0" smtClean="0"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alibri" panose="020F0502020204030204" pitchFamily="34" charset="0"/>
              </a:rPr>
              <a:t>Have attendance requirements from 15 hours per week, although own study expected.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24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alibri" panose="020F0502020204030204" pitchFamily="34" charset="0"/>
              </a:rPr>
              <a:t>Often have transport available for students </a:t>
            </a:r>
            <a:endParaRPr lang="en-GB" altLang="en-US" sz="24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altLang="en-US" sz="1800" kern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728760"/>
          </a:xfrm>
        </p:spPr>
        <p:txBody>
          <a:bodyPr/>
          <a:lstStyle/>
          <a:p>
            <a:r>
              <a:rPr lang="en-GB" altLang="en-US" b="1" dirty="0">
                <a:latin typeface="Lucida Sans" pitchFamily="34" charset="0"/>
              </a:rPr>
              <a:t>What are </a:t>
            </a:r>
            <a:r>
              <a:rPr lang="en-GB" altLang="en-US" b="1" dirty="0" smtClean="0">
                <a:latin typeface="Lucida Sans" pitchFamily="34" charset="0"/>
              </a:rPr>
              <a:t>“vocational” </a:t>
            </a:r>
            <a:r>
              <a:rPr lang="en-GB" altLang="en-US" b="1" dirty="0">
                <a:latin typeface="Lucida Sans" pitchFamily="34" charset="0"/>
              </a:rPr>
              <a:t>college courses?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pecialist qualifications linked to directly careers / jobs.</a:t>
            </a:r>
            <a:endParaRPr lang="en-GB" altLang="en-US" sz="2000" dirty="0">
              <a:latin typeface="Calibri" panose="020F0502020204030204" pitchFamily="34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Calibri" panose="020F0502020204030204" pitchFamily="34" charset="0"/>
              </a:rPr>
              <a:t>Qualifications offer </a:t>
            </a:r>
            <a:r>
              <a:rPr lang="en-GB" altLang="en-US" sz="2000" dirty="0">
                <a:latin typeface="Calibri" panose="020F0502020204030204" pitchFamily="34" charset="0"/>
              </a:rPr>
              <a:t>progression onto university, Apprenticeships and </a:t>
            </a:r>
            <a:r>
              <a:rPr lang="en-GB" altLang="en-US" sz="2000" dirty="0" smtClean="0">
                <a:latin typeface="Calibri" panose="020F0502020204030204" pitchFamily="34" charset="0"/>
              </a:rPr>
              <a:t>employment.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Calibri" panose="020F0502020204030204" pitchFamily="34" charset="0"/>
              </a:rPr>
              <a:t>O</a:t>
            </a:r>
            <a:r>
              <a:rPr lang="en-GB" altLang="en-US" sz="2000" dirty="0" smtClean="0">
                <a:latin typeface="Calibri" panose="020F0502020204030204" pitchFamily="34" charset="0"/>
              </a:rPr>
              <a:t>ne subject is studied </a:t>
            </a:r>
            <a:r>
              <a:rPr lang="en-GB" altLang="en-US" sz="2000" dirty="0">
                <a:latin typeface="Calibri" panose="020F0502020204030204" pitchFamily="34" charset="0"/>
              </a:rPr>
              <a:t>as opposed to 3 or 4 </a:t>
            </a:r>
            <a:r>
              <a:rPr lang="en-GB" altLang="en-US" sz="2000" dirty="0" smtClean="0">
                <a:latin typeface="Calibri" panose="020F0502020204030204" pitchFamily="34" charset="0"/>
              </a:rPr>
              <a:t>if taking A-Levels</a:t>
            </a:r>
            <a:endParaRPr lang="en-GB" alt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Calibri" panose="020F0502020204030204" pitchFamily="34" charset="0"/>
              </a:rPr>
              <a:t>Available </a:t>
            </a:r>
            <a:r>
              <a:rPr lang="en-GB" altLang="en-US" sz="2000" dirty="0">
                <a:latin typeface="Calibri" panose="020F0502020204030204" pitchFamily="34" charset="0"/>
              </a:rPr>
              <a:t>at levels to suit </a:t>
            </a:r>
            <a:r>
              <a:rPr lang="en-GB" altLang="en-US" sz="2000" u="sng" dirty="0">
                <a:latin typeface="Calibri" panose="020F0502020204030204" pitchFamily="34" charset="0"/>
              </a:rPr>
              <a:t>all</a:t>
            </a:r>
            <a:r>
              <a:rPr lang="en-GB" altLang="en-US" sz="2000" dirty="0">
                <a:latin typeface="Calibri" panose="020F0502020204030204" pitchFamily="34" charset="0"/>
              </a:rPr>
              <a:t> </a:t>
            </a:r>
            <a:r>
              <a:rPr lang="en-GB" altLang="en-US" sz="2000" dirty="0" smtClean="0">
                <a:latin typeface="Calibri" panose="020F0502020204030204" pitchFamily="34" charset="0"/>
              </a:rPr>
              <a:t>students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Calibri" panose="020F0502020204030204" pitchFamily="34" charset="0"/>
              </a:rPr>
              <a:t>Often studied in a real work environment (i.e. working salon / restaurant etc)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Examples include: Performing Arts, Building Trades, Hair and Beauty, Business and Finance, Sport, IT / Digital, Catering and Hospitality, Health &amp; Social Care and Public Services.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800768"/>
          </a:xfrm>
        </p:spPr>
        <p:txBody>
          <a:bodyPr/>
          <a:lstStyle/>
          <a:p>
            <a:r>
              <a:rPr lang="en-GB" b="1" dirty="0" smtClean="0">
                <a:latin typeface="Lucida Sans" pitchFamily="34" charset="0"/>
              </a:rPr>
              <a:t>Course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      </a:t>
            </a:r>
            <a:r>
              <a:rPr lang="en-GB" sz="1800" dirty="0" smtClean="0">
                <a:latin typeface="Calibri" panose="020F0502020204030204" pitchFamily="34" charset="0"/>
              </a:rPr>
              <a:t>      Course levels are set based on prior achievement</a:t>
            </a:r>
            <a:r>
              <a:rPr lang="en-GB" sz="1800" dirty="0" smtClean="0"/>
              <a:t>:</a:t>
            </a:r>
          </a:p>
          <a:p>
            <a:endParaRPr lang="en-GB" sz="1800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59181"/>
              </p:ext>
            </p:extLst>
          </p:nvPr>
        </p:nvGraphicFramePr>
        <p:xfrm>
          <a:off x="1187624" y="2276872"/>
          <a:ext cx="5951984" cy="287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88">
                <a:tc>
                  <a:txBody>
                    <a:bodyPr/>
                    <a:lstStyle/>
                    <a:p>
                      <a:r>
                        <a:rPr lang="en-GB" dirty="0" smtClean="0"/>
                        <a:t>GCSE 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Appropriate course level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53">
                <a:tc>
                  <a:txBody>
                    <a:bodyPr/>
                    <a:lstStyle/>
                    <a:p>
                      <a:r>
                        <a:rPr lang="en-GB" dirty="0" smtClean="0"/>
                        <a:t>A*-C (Level 4 and above), including English and 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053">
                <a:tc>
                  <a:txBody>
                    <a:bodyPr/>
                    <a:lstStyle/>
                    <a:p>
                      <a:r>
                        <a:rPr lang="en-GB" dirty="0" smtClean="0"/>
                        <a:t>Grade D (Level 3) Maths and 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053">
                <a:tc>
                  <a:txBody>
                    <a:bodyPr/>
                    <a:lstStyle/>
                    <a:p>
                      <a:r>
                        <a:rPr lang="en-GB" dirty="0" smtClean="0"/>
                        <a:t>Below Grade</a:t>
                      </a:r>
                      <a:r>
                        <a:rPr lang="en-GB" baseline="0" dirty="0" smtClean="0"/>
                        <a:t> D (Level 3) or no formal qualifications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1 / Entry Level.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7"/>
            <a:ext cx="3461610" cy="2250047"/>
          </a:xfrm>
        </p:spPr>
      </p:pic>
    </p:spTree>
    <p:extLst>
      <p:ext uri="{BB962C8B-B14F-4D97-AF65-F5344CB8AC3E}">
        <p14:creationId xmlns:p14="http://schemas.microsoft.com/office/powerpoint/2010/main" val="877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here?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53318"/>
            <a:ext cx="8229600" cy="4679937"/>
          </a:xfrm>
        </p:spPr>
        <p:txBody>
          <a:bodyPr/>
          <a:lstStyle/>
          <a:p>
            <a:endParaRPr lang="en-GB" dirty="0" smtClean="0"/>
          </a:p>
          <a:p>
            <a:r>
              <a:rPr lang="en-GB" sz="2400" dirty="0" smtClean="0">
                <a:latin typeface="Calibri" panose="020F0502020204030204" pitchFamily="34" charset="0"/>
              </a:rPr>
              <a:t>The world of education has changed significantly in recent times. The aim of the presentation is to provide parents / carers with enough information to support young people with making their choices for after leaving school.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Young people always turn to parents / carers for advice and guidance.</a:t>
            </a: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“9 </a:t>
            </a:r>
            <a:r>
              <a:rPr lang="en-US" sz="2800" b="1" dirty="0">
                <a:latin typeface="Calibri" panose="020F0502020204030204" pitchFamily="34" charset="0"/>
              </a:rPr>
              <a:t>in 10 UK Parents “Confused” By the Education </a:t>
            </a:r>
            <a:r>
              <a:rPr lang="en-US" sz="2800" b="1" dirty="0" smtClean="0">
                <a:latin typeface="Calibri" panose="020F0502020204030204" pitchFamily="34" charset="0"/>
              </a:rPr>
              <a:t>System”</a:t>
            </a:r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1800" dirty="0" smtClean="0">
                <a:latin typeface="Calibri" panose="020F0502020204030204" pitchFamily="34" charset="0"/>
              </a:rPr>
              <a:t>Explore Learning survey of 2000 parents – June 2019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83" y="1268760"/>
            <a:ext cx="8229600" cy="41456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Due to be phased in from Summer 2020 – will affect current Year 11 and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A new alternative to A-Levels but with much more emphasis on work readiness.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Delivered mainly by colleges.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Includes up to 45 days ‘meaningful’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Qualifications aimed at those students capable of A-Levels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Will provide access to University, Higher Apprenticeships or Employment at the end of the (2 year) programme.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A ‘Transition Year’ for those not ready immediately after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66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600"/>
            <a:ext cx="8363272" cy="421767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First sectors to be phased in (2020) are: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Education and </a:t>
            </a:r>
            <a:r>
              <a:rPr lang="en-US" sz="2400" dirty="0" smtClean="0">
                <a:latin typeface="Calibri" panose="020F0502020204030204" pitchFamily="34" charset="0"/>
              </a:rPr>
              <a:t>Childcare, Construction and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Second phase in 2021 – established local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Full roll-out 2022</a:t>
            </a:r>
            <a:endParaRPr lang="en-GB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The full list of T-Level sectors: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Digital,  Construction,  </a:t>
            </a:r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ducation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Childcare,  </a:t>
            </a:r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ngineering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Manufacturing, </a:t>
            </a:r>
            <a:r>
              <a:rPr lang="en-US" sz="2400" dirty="0">
                <a:latin typeface="Calibri" panose="020F0502020204030204" pitchFamily="34" charset="0"/>
              </a:rPr>
              <a:t>H</a:t>
            </a:r>
            <a:r>
              <a:rPr lang="en-US" sz="2400" dirty="0" smtClean="0">
                <a:latin typeface="Calibri" panose="020F0502020204030204" pitchFamily="34" charset="0"/>
              </a:rPr>
              <a:t>ealth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Science, </a:t>
            </a:r>
            <a:r>
              <a:rPr lang="en-US" sz="2400" dirty="0">
                <a:latin typeface="Calibri" panose="020F0502020204030204" pitchFamily="34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</a:rPr>
              <a:t>egal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</a:rPr>
              <a:t>Finance </a:t>
            </a:r>
            <a:r>
              <a:rPr lang="en-US" sz="2400" dirty="0">
                <a:latin typeface="Calibri" panose="020F0502020204030204" pitchFamily="34" charset="0"/>
              </a:rPr>
              <a:t>and A</a:t>
            </a:r>
            <a:r>
              <a:rPr lang="en-US" sz="2400" dirty="0" smtClean="0">
                <a:latin typeface="Calibri" panose="020F0502020204030204" pitchFamily="34" charset="0"/>
              </a:rPr>
              <a:t>ccounting, Hair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Beauty, </a:t>
            </a: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griculture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</a:rPr>
              <a:t>Environment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Animal </a:t>
            </a:r>
            <a:r>
              <a:rPr lang="en-US" sz="2400" dirty="0"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</a:rPr>
              <a:t>are,  Business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Administration, </a:t>
            </a:r>
            <a:r>
              <a:rPr lang="en-US" sz="2400" dirty="0"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</a:rPr>
              <a:t>atering </a:t>
            </a:r>
            <a:r>
              <a:rPr lang="en-US" sz="2400" dirty="0">
                <a:latin typeface="Calibri" panose="020F0502020204030204" pitchFamily="34" charset="0"/>
              </a:rPr>
              <a:t>and H</a:t>
            </a:r>
            <a:r>
              <a:rPr lang="en-US" sz="2400" dirty="0" smtClean="0">
                <a:latin typeface="Calibri" panose="020F0502020204030204" pitchFamily="34" charset="0"/>
              </a:rPr>
              <a:t>ospitality and Creative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Design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Courses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What does a typical day look like for someone on an FE Course at college?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Based Learning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3429000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                          </a:t>
            </a:r>
            <a:r>
              <a:rPr lang="en-GB" sz="2400" dirty="0" smtClean="0"/>
              <a:t>Andy Turner</a:t>
            </a:r>
          </a:p>
          <a:p>
            <a:pPr algn="ctr"/>
            <a:r>
              <a:rPr lang="en-GB" sz="2400" dirty="0" smtClean="0"/>
              <a:t>Rochdale Council Raising Participation Team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</a:t>
            </a:r>
            <a:r>
              <a:rPr lang="en-GB" b="1" dirty="0"/>
              <a:t> </a:t>
            </a:r>
            <a:r>
              <a:rPr lang="en-GB" b="1" dirty="0" smtClean="0"/>
              <a:t>             </a:t>
            </a:r>
          </a:p>
          <a:p>
            <a:endParaRPr lang="en-GB" sz="2800" b="1" dirty="0"/>
          </a:p>
          <a:p>
            <a:r>
              <a:rPr lang="en-GB" sz="2800" b="1" dirty="0" smtClean="0"/>
              <a:t>                    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64799" cy="163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r1p-fps01.rochdale.local\home$\turner andrew\My Pictures\Traineeships-logo-rhc-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48814"/>
            <a:ext cx="2771800" cy="8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Lucida Sans" pitchFamily="34" charset="0"/>
              </a:rPr>
              <a:t>What is an Apprenticeship?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63708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Learning programme based in the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workplace-a </a:t>
            </a: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job!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Available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after Year 11 – no age restrictions.</a:t>
            </a:r>
            <a:endParaRPr lang="en-GB" altLang="en-US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Often </a:t>
            </a: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day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release although varies according to industry</a:t>
            </a:r>
            <a:endParaRPr lang="en-GB" altLang="en-US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Nationally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recognised, industry-related </a:t>
            </a: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qualifications that are relevant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Available to degree level</a:t>
            </a:r>
            <a:endParaRPr lang="en-GB" altLang="en-US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63708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Government funding / employer contributions cover </a:t>
            </a: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the course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costs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Alternative </a:t>
            </a: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pathway into Higher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Education, avoiding student loans.</a:t>
            </a:r>
            <a:endParaRPr lang="en-GB" altLang="en-US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Includes English and Maths to Grade ‘C’ </a:t>
            </a:r>
            <a:r>
              <a:rPr lang="en-GB" alt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(Level 4+).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altLang="en-US" sz="20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New Apprenticeships now </a:t>
            </a:r>
            <a:r>
              <a:rPr lang="en-GB" b="1" dirty="0" smtClean="0">
                <a:latin typeface="Calibri" panose="020F0502020204030204" pitchFamily="34" charset="0"/>
              </a:rPr>
              <a:t>end-tested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Lucida Sans" pitchFamily="34" charset="0"/>
              </a:rPr>
              <a:t>Apprenticeship Levels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6655"/>
              </p:ext>
            </p:extLst>
          </p:nvPr>
        </p:nvGraphicFramePr>
        <p:xfrm>
          <a:off x="539750" y="1268413"/>
          <a:ext cx="814705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p Arrow 2"/>
          <p:cNvSpPr/>
          <p:nvPr/>
        </p:nvSpPr>
        <p:spPr>
          <a:xfrm>
            <a:off x="395536" y="1412776"/>
            <a:ext cx="1512168" cy="4176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760923" y="3384310"/>
            <a:ext cx="3825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Job Responsibility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164288" y="2348880"/>
            <a:ext cx="360040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96336" y="2843644"/>
            <a:ext cx="115212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Only available from age 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2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14800" cy="747344"/>
          </a:xfrm>
        </p:spPr>
        <p:txBody>
          <a:bodyPr/>
          <a:lstStyle/>
          <a:p>
            <a:r>
              <a:rPr lang="en-GB" dirty="0" smtClean="0"/>
              <a:t>New Apprenticeships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Nursing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Police Officer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Solicitor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Airline Pilot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Cabin Crew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Nuclear Scientist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Civil Engineer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Cyber Security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Radiographer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Social Worker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</a:rPr>
              <a:t>Youth Worker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FE Teacher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25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Apprenticeship summary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59632" y="1412776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An Apprenticeship is a </a:t>
            </a:r>
            <a:r>
              <a:rPr lang="en-US" sz="2000" dirty="0" smtClean="0">
                <a:latin typeface="Calibri" panose="020F0502020204030204" pitchFamily="34" charset="0"/>
              </a:rPr>
              <a:t>job.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Can </a:t>
            </a:r>
            <a:r>
              <a:rPr lang="en-US" sz="2000" dirty="0">
                <a:latin typeface="Calibri" panose="020F0502020204030204" pitchFamily="34" charset="0"/>
              </a:rPr>
              <a:t>start anytime from </a:t>
            </a:r>
            <a:r>
              <a:rPr lang="en-US" sz="2000" dirty="0" smtClean="0">
                <a:latin typeface="Calibri" panose="020F0502020204030204" pitchFamily="34" charset="0"/>
              </a:rPr>
              <a:t>16…and is open to </a:t>
            </a:r>
            <a:r>
              <a:rPr lang="en-US" sz="2000" i="1" dirty="0" smtClean="0">
                <a:latin typeface="Calibri" panose="020F0502020204030204" pitchFamily="34" charset="0"/>
              </a:rPr>
              <a:t>any</a:t>
            </a:r>
            <a:r>
              <a:rPr lang="en-US" sz="2000" dirty="0" smtClean="0">
                <a:latin typeface="Calibri" panose="020F0502020204030204" pitchFamily="34" charset="0"/>
              </a:rPr>
              <a:t> age.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An </a:t>
            </a:r>
            <a:r>
              <a:rPr lang="en-US" sz="2000" dirty="0">
                <a:latin typeface="Calibri" panose="020F0502020204030204" pitchFamily="34" charset="0"/>
              </a:rPr>
              <a:t>alternative pathway into Higher </a:t>
            </a:r>
            <a:r>
              <a:rPr lang="en-US" sz="2000" dirty="0" smtClean="0">
                <a:latin typeface="Calibri" panose="020F0502020204030204" pitchFamily="34" charset="0"/>
              </a:rPr>
              <a:t>Education – avoiding student loans and employer ‘claw-back’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Will </a:t>
            </a:r>
            <a:r>
              <a:rPr lang="en-US" sz="2000" dirty="0">
                <a:latin typeface="Calibri" panose="020F0502020204030204" pitchFamily="34" charset="0"/>
              </a:rPr>
              <a:t>include M</a:t>
            </a:r>
            <a:r>
              <a:rPr lang="en-US" sz="2000" dirty="0" smtClean="0">
                <a:latin typeface="Calibri" panose="020F0502020204030204" pitchFamily="34" charset="0"/>
              </a:rPr>
              <a:t>aths </a:t>
            </a:r>
            <a:r>
              <a:rPr lang="en-US" sz="2000" dirty="0">
                <a:latin typeface="Calibri" panose="020F0502020204030204" pitchFamily="34" charset="0"/>
              </a:rPr>
              <a:t>and English </a:t>
            </a:r>
            <a:r>
              <a:rPr lang="en-US" sz="2000" dirty="0" smtClean="0">
                <a:latin typeface="Calibri" panose="020F0502020204030204" pitchFamily="34" charset="0"/>
              </a:rPr>
              <a:t>if not </a:t>
            </a:r>
            <a:r>
              <a:rPr lang="en-US" sz="2000" dirty="0">
                <a:latin typeface="Calibri" panose="020F0502020204030204" pitchFamily="34" charset="0"/>
              </a:rPr>
              <a:t>already </a:t>
            </a:r>
            <a:r>
              <a:rPr lang="en-US" sz="2000" dirty="0" smtClean="0">
                <a:latin typeface="Calibri" panose="020F0502020204030204" pitchFamily="34" charset="0"/>
              </a:rPr>
              <a:t>achieved a L4 (Grade C) at GCSE.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4114800" cy="656752"/>
          </a:xfrm>
        </p:spPr>
        <p:txBody>
          <a:bodyPr/>
          <a:lstStyle/>
          <a:p>
            <a:r>
              <a:rPr lang="en-GB" dirty="0" smtClean="0"/>
              <a:t>Traineeships and Study Programmes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sz="16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A </a:t>
            </a:r>
            <a:r>
              <a:rPr lang="en-GB" sz="1600" dirty="0">
                <a:latin typeface="Calibri" panose="020F0502020204030204" pitchFamily="34" charset="0"/>
              </a:rPr>
              <a:t>programme that prepares young people aged </a:t>
            </a:r>
            <a:r>
              <a:rPr lang="en-GB" sz="1600" dirty="0" smtClean="0">
                <a:latin typeface="Calibri" panose="020F0502020204030204" pitchFamily="34" charset="0"/>
              </a:rPr>
              <a:t>16-24 and ‘almost ready’ </a:t>
            </a:r>
            <a:r>
              <a:rPr lang="en-GB" sz="1600" dirty="0">
                <a:latin typeface="Calibri" panose="020F0502020204030204" pitchFamily="34" charset="0"/>
              </a:rPr>
              <a:t>for an </a:t>
            </a:r>
            <a:r>
              <a:rPr lang="en-GB" sz="1600" dirty="0" smtClean="0">
                <a:latin typeface="Calibri" panose="020F0502020204030204" pitchFamily="34" charset="0"/>
              </a:rPr>
              <a:t>Apprenticeship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dirty="0">
                <a:latin typeface="Calibri" panose="020F0502020204030204" pitchFamily="34" charset="0"/>
              </a:rPr>
              <a:t>A maximum of 6 months</a:t>
            </a:r>
          </a:p>
          <a:p>
            <a:pPr>
              <a:defRPr/>
            </a:pPr>
            <a:r>
              <a:rPr lang="en-GB" sz="1600" dirty="0">
                <a:latin typeface="Calibri" panose="020F0502020204030204" pitchFamily="34" charset="0"/>
              </a:rPr>
              <a:t>Includes extensive work experience</a:t>
            </a:r>
          </a:p>
          <a:p>
            <a:pPr>
              <a:defRPr/>
            </a:pPr>
            <a:r>
              <a:rPr lang="en-GB" sz="1600" dirty="0">
                <a:latin typeface="Calibri" panose="020F0502020204030204" pitchFamily="34" charset="0"/>
              </a:rPr>
              <a:t>Includes Maths and English to Grade </a:t>
            </a:r>
            <a:r>
              <a:rPr lang="en-GB" sz="1600" dirty="0" smtClean="0">
                <a:latin typeface="Calibri" panose="020F0502020204030204" pitchFamily="34" charset="0"/>
              </a:rPr>
              <a:t>C (L4) 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dirty="0">
                <a:latin typeface="Calibri" panose="020F0502020204030204" pitchFamily="34" charset="0"/>
              </a:rPr>
              <a:t>Employability skills and some work related qualifications. </a:t>
            </a:r>
          </a:p>
          <a:p>
            <a:pPr>
              <a:defRPr/>
            </a:pPr>
            <a:r>
              <a:rPr lang="en-GB" sz="1600" dirty="0">
                <a:latin typeface="Calibri" panose="020F0502020204030204" pitchFamily="34" charset="0"/>
              </a:rPr>
              <a:t>Will allow </a:t>
            </a:r>
            <a:r>
              <a:rPr lang="en-GB" sz="1600" u="sng" dirty="0">
                <a:latin typeface="Calibri" panose="020F0502020204030204" pitchFamily="34" charset="0"/>
              </a:rPr>
              <a:t>suitable</a:t>
            </a:r>
            <a:r>
              <a:rPr lang="en-GB" sz="1600" dirty="0">
                <a:latin typeface="Calibri" panose="020F0502020204030204" pitchFamily="34" charset="0"/>
              </a:rPr>
              <a:t> Year 11’s to be given a guaranteed place to start when they leave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GB" sz="2500" dirty="0"/>
          </a:p>
          <a:p>
            <a:pPr>
              <a:defRPr/>
            </a:pPr>
            <a:endParaRPr lang="en-GB" sz="2500" dirty="0" smtClean="0"/>
          </a:p>
          <a:p>
            <a:pPr>
              <a:defRPr/>
            </a:pPr>
            <a:endParaRPr lang="en-GB" sz="2500" dirty="0"/>
          </a:p>
          <a:p>
            <a:pPr>
              <a:defRPr/>
            </a:pPr>
            <a:endParaRPr lang="en-GB" sz="2500" dirty="0" smtClean="0"/>
          </a:p>
          <a:p>
            <a:pPr>
              <a:defRPr/>
            </a:pPr>
            <a:endParaRPr lang="en-GB" sz="2500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2592388" cy="792163"/>
          </a:xfrm>
        </p:spPr>
      </p:pic>
    </p:spTree>
    <p:extLst>
      <p:ext uri="{BB962C8B-B14F-4D97-AF65-F5344CB8AC3E}">
        <p14:creationId xmlns:p14="http://schemas.microsoft.com/office/powerpoint/2010/main" val="3031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UTC’s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7784" y="2348880"/>
            <a:ext cx="3611025" cy="19002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GCSE Grades</a:t>
            </a:r>
            <a:endParaRPr lang="en-GB" dirty="0"/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/>
          <a:stretch>
            <a:fillRect/>
          </a:stretch>
        </p:blipFill>
        <p:spPr bwMode="auto">
          <a:xfrm>
            <a:off x="2699792" y="1340768"/>
            <a:ext cx="3096344" cy="4968552"/>
          </a:xfrm>
          <a:prstGeom prst="rect">
            <a:avLst/>
          </a:prstGeom>
          <a:noFill/>
          <a:ln w="25400" cap="rnd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012160" y="3212976"/>
            <a:ext cx="252028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Minimum 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2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5410944" cy="540000"/>
          </a:xfrm>
        </p:spPr>
        <p:txBody>
          <a:bodyPr/>
          <a:lstStyle/>
          <a:p>
            <a:r>
              <a:rPr lang="en-GB" dirty="0" smtClean="0"/>
              <a:t>University Technical Colleges (UTC’s)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 smtClean="0">
                <a:latin typeface="Calibri" panose="020F0502020204030204" pitchFamily="34" charset="0"/>
              </a:rPr>
              <a:t>Are </a:t>
            </a:r>
            <a:r>
              <a:rPr lang="en-GB" sz="2000" kern="0" dirty="0">
                <a:latin typeface="Calibri" panose="020F0502020204030204" pitchFamily="34" charset="0"/>
              </a:rPr>
              <a:t>sponsored by a University and Employer(s)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</a:rPr>
              <a:t>Specialise in at least 2 Curriculum areas </a:t>
            </a:r>
            <a:r>
              <a:rPr lang="en-GB" sz="2000" kern="0" dirty="0" smtClean="0">
                <a:latin typeface="Calibri" panose="020F0502020204030204" pitchFamily="34" charset="0"/>
              </a:rPr>
              <a:t>(</a:t>
            </a:r>
            <a:r>
              <a:rPr lang="en-GB" sz="2000" kern="0" dirty="0" err="1" smtClean="0">
                <a:latin typeface="Calibri" panose="020F0502020204030204" pitchFamily="34" charset="0"/>
              </a:rPr>
              <a:t>ie</a:t>
            </a:r>
            <a:r>
              <a:rPr lang="en-GB" sz="2000" kern="0" dirty="0" smtClean="0">
                <a:latin typeface="Calibri" panose="020F0502020204030204" pitchFamily="34" charset="0"/>
              </a:rPr>
              <a:t> Engineering </a:t>
            </a:r>
            <a:r>
              <a:rPr lang="en-GB" sz="2000" kern="0" dirty="0">
                <a:latin typeface="Calibri" panose="020F0502020204030204" pitchFamily="34" charset="0"/>
              </a:rPr>
              <a:t>&amp; Science,  Creative &amp; Media)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 smtClean="0">
                <a:latin typeface="Calibri" panose="020F0502020204030204" pitchFamily="34" charset="0"/>
              </a:rPr>
              <a:t>Can have longer </a:t>
            </a:r>
            <a:r>
              <a:rPr lang="en-GB" sz="2000" kern="0" dirty="0">
                <a:latin typeface="Calibri" panose="020F0502020204030204" pitchFamily="34" charset="0"/>
              </a:rPr>
              <a:t>days (i.e. 9am – 5pm </a:t>
            </a:r>
            <a:r>
              <a:rPr lang="en-GB" sz="2000" kern="0" dirty="0" smtClean="0">
                <a:latin typeface="Calibri" panose="020F0502020204030204" pitchFamily="34" charset="0"/>
              </a:rPr>
              <a:t>approach) and shorter </a:t>
            </a:r>
            <a:r>
              <a:rPr lang="en-GB" sz="2000" kern="0" dirty="0">
                <a:latin typeface="Calibri" panose="020F0502020204030204" pitchFamily="34" charset="0"/>
              </a:rPr>
              <a:t>Holidays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</a:rPr>
              <a:t>Some have a business uniform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</a:rPr>
              <a:t>Expectation of learning to age 19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latin typeface="Calibri" panose="020F0502020204030204" pitchFamily="34" charset="0"/>
              </a:rPr>
              <a:t>Develop business skills to prepare young people for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kern="0" dirty="0">
                <a:latin typeface="Calibri" panose="020F0502020204030204" pitchFamily="34" charset="0"/>
              </a:rPr>
              <a:t>     Apprenticeships, higher education at 19 or employment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9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making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Don’t just do what your mates are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Don’t leave applications too 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Visit everyone – ask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Don’t ‘coast’ in Year 11 if you receive an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Always have a plan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Don’t be unduly influenced by people with out of date information.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9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for thought…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593140" cy="432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276873"/>
            <a:ext cx="50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Thank you for </a:t>
            </a:r>
            <a:r>
              <a:rPr lang="en-US" altLang="en-US" sz="2800" b="1" dirty="0">
                <a:latin typeface="Calibri" panose="020F0502020204030204" pitchFamily="34" charset="0"/>
              </a:rPr>
              <a:t>listening</a:t>
            </a:r>
            <a:r>
              <a:rPr lang="en-US" altLang="en-US" sz="2800" b="1" dirty="0"/>
              <a:t>.</a:t>
            </a:r>
            <a:br>
              <a:rPr lang="en-US" altLang="en-US" sz="2800" b="1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122912" cy="675336"/>
          </a:xfrm>
        </p:spPr>
        <p:txBody>
          <a:bodyPr/>
          <a:lstStyle/>
          <a:p>
            <a:r>
              <a:rPr lang="en-GB" dirty="0" smtClean="0"/>
              <a:t>What happens after Cardinal Langley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45664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Young people must </a:t>
            </a:r>
            <a:r>
              <a:rPr lang="en-US" sz="2800" kern="0" dirty="0">
                <a:latin typeface="Calibri" panose="020F0502020204030204" pitchFamily="34" charset="0"/>
              </a:rPr>
              <a:t>stay in some form of education or training until their 18th </a:t>
            </a:r>
            <a:r>
              <a:rPr lang="en-US" sz="2800" kern="0" dirty="0" smtClean="0">
                <a:latin typeface="Calibri" panose="020F0502020204030204" pitchFamily="34" charset="0"/>
              </a:rPr>
              <a:t>birthday.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This can include: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Colleges (A Levels or General ‘FE’ – including T-Levels)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Apprenticeships / Traineeships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Employment with accredited training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smtClean="0">
                <a:latin typeface="Calibri" panose="020F0502020204030204" pitchFamily="34" charset="0"/>
              </a:rPr>
              <a:t>The school – leaving age hasn’t been raised!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/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 smtClean="0"/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3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3877" y="3800294"/>
            <a:ext cx="5488613" cy="2808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5770984" cy="656752"/>
          </a:xfrm>
        </p:spPr>
        <p:txBody>
          <a:bodyPr/>
          <a:lstStyle/>
          <a:p>
            <a:r>
              <a:rPr lang="en-GB" dirty="0" smtClean="0"/>
              <a:t>Cardinal Langley data – last year’s leavers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6918" y="1204226"/>
            <a:ext cx="4955196" cy="2800838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6488371" y="1418688"/>
            <a:ext cx="2448272" cy="2159670"/>
          </a:xfrm>
          <a:prstGeom prst="borderCallout1">
            <a:avLst>
              <a:gd name="adj1" fmla="val 44110"/>
              <a:gd name="adj2" fmla="val 682"/>
              <a:gd name="adj3" fmla="val 114801"/>
              <a:gd name="adj4" fmla="val -2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highest number in borough entering Apprenticeships.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3 young people ‘NEET’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5266928" cy="540000"/>
          </a:xfrm>
        </p:spPr>
        <p:txBody>
          <a:bodyPr/>
          <a:lstStyle/>
          <a:p>
            <a:r>
              <a:rPr lang="en-GB" sz="1800" dirty="0" smtClean="0"/>
              <a:t> ‘IAG’ at Cardinal Langley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>
            <a:normAutofit/>
          </a:bodyPr>
          <a:lstStyle/>
          <a:p>
            <a:r>
              <a:rPr lang="en-GB" sz="2400" dirty="0"/>
              <a:t>SLT Lead: </a:t>
            </a:r>
            <a:r>
              <a:rPr lang="en-GB" sz="2400" dirty="0" smtClean="0"/>
              <a:t>Mrs Williams</a:t>
            </a:r>
          </a:p>
          <a:p>
            <a:r>
              <a:rPr lang="en-GB" sz="2400" dirty="0" smtClean="0"/>
              <a:t>Teaching Lead: Mr Kearns</a:t>
            </a:r>
          </a:p>
          <a:p>
            <a:r>
              <a:rPr lang="en-GB" sz="2400" dirty="0" smtClean="0"/>
              <a:t>Positive </a:t>
            </a:r>
            <a:r>
              <a:rPr lang="en-GB" sz="2400" dirty="0"/>
              <a:t>Steps: Cherry </a:t>
            </a:r>
            <a:r>
              <a:rPr lang="en-GB" sz="2400" dirty="0" smtClean="0"/>
              <a:t>Hughes</a:t>
            </a:r>
          </a:p>
          <a:p>
            <a:endParaRPr lang="en-GB" altLang="en-US" sz="24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kern="0" dirty="0">
                <a:solidFill>
                  <a:prstClr val="black"/>
                </a:solidFill>
                <a:latin typeface="Calibri" panose="020F0502020204030204" pitchFamily="34" charset="0"/>
              </a:rPr>
              <a:t>National Careers Service: online </a:t>
            </a:r>
            <a:r>
              <a:rPr lang="en-GB" altLang="en-U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tools, chat online </a:t>
            </a:r>
            <a:r>
              <a:rPr lang="en-GB" altLang="en-US" sz="2400" kern="0" dirty="0">
                <a:solidFill>
                  <a:prstClr val="black"/>
                </a:solidFill>
                <a:latin typeface="Calibri" panose="020F0502020204030204" pitchFamily="34" charset="0"/>
              </a:rPr>
              <a:t>and/or telephone </a:t>
            </a:r>
            <a:r>
              <a:rPr lang="en-GB" altLang="en-U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helpline for both young people and adults (0800 100 900)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32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https</a:t>
            </a:r>
            <a:r>
              <a:rPr lang="en-GB" altLang="en-US" sz="2800" kern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://</a:t>
            </a:r>
            <a:r>
              <a:rPr lang="en-GB" altLang="en-US" sz="2800" kern="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nationalcareersservice.direct.gov.uk/Pages/Home.aspx</a:t>
            </a:r>
            <a:endParaRPr lang="en-GB" altLang="en-US" sz="28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kern="0" dirty="0">
              <a:solidFill>
                <a:prstClr val="black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71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post-16 pathways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kern="0" dirty="0">
                <a:latin typeface="Calibri" panose="020F0502020204030204" pitchFamily="34" charset="0"/>
              </a:rPr>
              <a:t>A </a:t>
            </a:r>
            <a:r>
              <a:rPr lang="en-GB" altLang="en-US" sz="3600" kern="0" dirty="0" smtClean="0">
                <a:latin typeface="Calibri" panose="020F0502020204030204" pitchFamily="34" charset="0"/>
              </a:rPr>
              <a:t>Levels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kern="0" dirty="0" smtClean="0">
                <a:latin typeface="Calibri" panose="020F0502020204030204" pitchFamily="34" charset="0"/>
              </a:rPr>
              <a:t>Further </a:t>
            </a:r>
            <a:r>
              <a:rPr lang="en-GB" altLang="en-US" sz="3600" kern="0" dirty="0">
                <a:latin typeface="Calibri" panose="020F0502020204030204" pitchFamily="34" charset="0"/>
              </a:rPr>
              <a:t>Education / </a:t>
            </a:r>
            <a:r>
              <a:rPr lang="en-GB" altLang="en-US" sz="3600" kern="0" dirty="0" smtClean="0">
                <a:latin typeface="Calibri" panose="020F0502020204030204" pitchFamily="34" charset="0"/>
              </a:rPr>
              <a:t>T-Levels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kern="0" dirty="0" smtClean="0">
                <a:latin typeface="Calibri" panose="020F0502020204030204" pitchFamily="34" charset="0"/>
              </a:rPr>
              <a:t>Apprenticeships / Traineeships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3600" kern="0" dirty="0" smtClean="0">
                <a:latin typeface="Calibri" panose="020F0502020204030204" pitchFamily="34" charset="0"/>
              </a:rPr>
              <a:t>University </a:t>
            </a:r>
            <a:r>
              <a:rPr lang="en-GB" altLang="en-US" sz="3600" kern="0" dirty="0">
                <a:latin typeface="Calibri" panose="020F0502020204030204" pitchFamily="34" charset="0"/>
              </a:rPr>
              <a:t>Technical Colleges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6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A-Level pathway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576" y="1628800"/>
            <a:ext cx="2260848" cy="2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4221088"/>
            <a:ext cx="8219256" cy="1656184"/>
          </a:xfrm>
        </p:spPr>
        <p:txBody>
          <a:bodyPr/>
          <a:lstStyle/>
          <a:p>
            <a:pPr algn="ctr"/>
            <a:r>
              <a:rPr lang="en-GB" dirty="0" smtClean="0"/>
              <a:t>Mr Kearns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3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rmAutofit/>
          </a:bodyPr>
          <a:lstStyle/>
          <a:p>
            <a:pPr lvl="0"/>
            <a:r>
              <a:rPr lang="en-US" altLang="en-US" sz="1800" dirty="0">
                <a:ea typeface="+mj-ea"/>
                <a:cs typeface="+mj-cs"/>
              </a:rPr>
              <a:t/>
            </a:r>
            <a:br>
              <a:rPr lang="en-US" altLang="en-US" sz="1800" dirty="0">
                <a:ea typeface="+mj-ea"/>
                <a:cs typeface="+mj-cs"/>
              </a:rPr>
            </a:br>
            <a:r>
              <a:rPr lang="en-GB" sz="2000" dirty="0"/>
              <a:t>Changes to all A Levels commenced Sept </a:t>
            </a:r>
            <a:r>
              <a:rPr lang="en-GB" sz="2000" dirty="0" smtClean="0"/>
              <a:t>15, all subjects moved onto new A-Levels in September 2019</a:t>
            </a:r>
            <a:endParaRPr lang="en-GB" sz="2000" dirty="0"/>
          </a:p>
          <a:p>
            <a:pPr lvl="0"/>
            <a:r>
              <a:rPr lang="en-GB" sz="2000" b="1" dirty="0"/>
              <a:t>Major change </a:t>
            </a:r>
            <a:r>
              <a:rPr lang="en-GB" sz="2000" dirty="0"/>
              <a:t>– becoming ‘linear’ meaning the exam will be taken at the end of the course (1 or 2yrs)</a:t>
            </a:r>
          </a:p>
          <a:p>
            <a:pPr lvl="0"/>
            <a:r>
              <a:rPr lang="en-GB" sz="2000" dirty="0"/>
              <a:t>AS Level will NOT count towards the  A Level Grade</a:t>
            </a:r>
          </a:p>
          <a:p>
            <a:pPr lvl="0"/>
            <a:r>
              <a:rPr lang="en-GB" sz="2000" dirty="0"/>
              <a:t>Resitting will involve taking all of the exam(s) again</a:t>
            </a:r>
          </a:p>
          <a:p>
            <a:pPr lvl="0"/>
            <a:r>
              <a:rPr lang="en-GB" sz="2000" dirty="0"/>
              <a:t>Coursework will be reduced</a:t>
            </a:r>
          </a:p>
          <a:p>
            <a:pPr lvl="0"/>
            <a:r>
              <a:rPr lang="en-GB" sz="2000" dirty="0"/>
              <a:t>New A Levels will be graded the same (</a:t>
            </a:r>
            <a:r>
              <a:rPr lang="en-GB" sz="2000" dirty="0" smtClean="0"/>
              <a:t>A-E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41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- EXTERNAL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in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in with Web Address">
  <a:themeElements>
    <a:clrScheme name="Rochdale B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29A8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EXTERNAL</Template>
  <TotalTime>1875</TotalTime>
  <Words>1184</Words>
  <Application>Microsoft Office PowerPoint</Application>
  <PresentationFormat>On-screen Show (4:3)</PresentationFormat>
  <Paragraphs>205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Sans</vt:lpstr>
      <vt:lpstr>Wingdings</vt:lpstr>
      <vt:lpstr>Powerpoint - EXTERNAL</vt:lpstr>
      <vt:lpstr>Plain</vt:lpstr>
      <vt:lpstr>Plain with Web Address</vt:lpstr>
      <vt:lpstr>Post-16 Pathways Presentation Cardinal Langley  Jo Manfred and Andy Turner - Rochdale Council  Caroline Sweet – Hopwood Hall College Mr R Kearns – Cardinal Langley RC High School Cherry Hughes – Positive Steps  </vt:lpstr>
      <vt:lpstr>Why are we here?</vt:lpstr>
      <vt:lpstr>New GCSE Grades</vt:lpstr>
      <vt:lpstr>What happens after Cardinal Langley</vt:lpstr>
      <vt:lpstr>Cardinal Langley data – last year’s leavers</vt:lpstr>
      <vt:lpstr> ‘IAG’ at Cardinal Langley</vt:lpstr>
      <vt:lpstr>Main post-16 pathways</vt:lpstr>
      <vt:lpstr>The A-Level pathway</vt:lpstr>
      <vt:lpstr>A-Levels</vt:lpstr>
      <vt:lpstr>A – Levels are:</vt:lpstr>
      <vt:lpstr>A-Levels</vt:lpstr>
      <vt:lpstr>A - Levels</vt:lpstr>
      <vt:lpstr>PowerPoint Presentation</vt:lpstr>
      <vt:lpstr>PowerPoint Presentation</vt:lpstr>
      <vt:lpstr>Further Education (FE)</vt:lpstr>
      <vt:lpstr>FE (Further Education) Colleges </vt:lpstr>
      <vt:lpstr>What are “vocational” college courses?</vt:lpstr>
      <vt:lpstr>Course levels</vt:lpstr>
      <vt:lpstr>PowerPoint Presentation</vt:lpstr>
      <vt:lpstr>T-Levels</vt:lpstr>
      <vt:lpstr>T-Levels</vt:lpstr>
      <vt:lpstr>FE Courses</vt:lpstr>
      <vt:lpstr>Work Based Learning</vt:lpstr>
      <vt:lpstr>What is an Apprenticeship?</vt:lpstr>
      <vt:lpstr>Apprenticeship Levels</vt:lpstr>
      <vt:lpstr>New Apprenticeships</vt:lpstr>
      <vt:lpstr>Apprenticeship summary</vt:lpstr>
      <vt:lpstr>Traineeships and Study Programmes</vt:lpstr>
      <vt:lpstr>UTC’s</vt:lpstr>
      <vt:lpstr>University Technical Colleges (UTC’s)</vt:lpstr>
      <vt:lpstr>When making decisions</vt:lpstr>
      <vt:lpstr>Food for thought…</vt:lpstr>
      <vt:lpstr>PowerPoint Presentation</vt:lpstr>
    </vt:vector>
  </TitlesOfParts>
  <Company>Rochdale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Education, Information, Advice and Guidance: Schools’ statutory duties. What are OFSTED looking for?</dc:title>
  <dc:creator>Andrew Turner L</dc:creator>
  <cp:lastModifiedBy>Mr R Kearns</cp:lastModifiedBy>
  <cp:revision>121</cp:revision>
  <dcterms:created xsi:type="dcterms:W3CDTF">2015-08-24T12:03:30Z</dcterms:created>
  <dcterms:modified xsi:type="dcterms:W3CDTF">2019-10-17T15:19:06Z</dcterms:modified>
</cp:coreProperties>
</file>